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4v" ContentType="video/unknown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9" r:id="rId2"/>
  </p:sldMasterIdLst>
  <p:notesMasterIdLst>
    <p:notesMasterId r:id="rId45"/>
  </p:notesMasterIdLst>
  <p:handoutMasterIdLst>
    <p:handoutMasterId r:id="rId46"/>
  </p:handoutMasterIdLst>
  <p:sldIdLst>
    <p:sldId id="396" r:id="rId3"/>
    <p:sldId id="257" r:id="rId4"/>
    <p:sldId id="362" r:id="rId5"/>
    <p:sldId id="366" r:id="rId6"/>
    <p:sldId id="401" r:id="rId7"/>
    <p:sldId id="402" r:id="rId8"/>
    <p:sldId id="398" r:id="rId9"/>
    <p:sldId id="400" r:id="rId10"/>
    <p:sldId id="281" r:id="rId11"/>
    <p:sldId id="394" r:id="rId12"/>
    <p:sldId id="395" r:id="rId13"/>
    <p:sldId id="369" r:id="rId14"/>
    <p:sldId id="356" r:id="rId15"/>
    <p:sldId id="367" r:id="rId16"/>
    <p:sldId id="365" r:id="rId17"/>
    <p:sldId id="359" r:id="rId18"/>
    <p:sldId id="368" r:id="rId19"/>
    <p:sldId id="370" r:id="rId20"/>
    <p:sldId id="360" r:id="rId21"/>
    <p:sldId id="377" r:id="rId22"/>
    <p:sldId id="357" r:id="rId23"/>
    <p:sldId id="378" r:id="rId24"/>
    <p:sldId id="371" r:id="rId25"/>
    <p:sldId id="269" r:id="rId26"/>
    <p:sldId id="372" r:id="rId27"/>
    <p:sldId id="373" r:id="rId28"/>
    <p:sldId id="374" r:id="rId29"/>
    <p:sldId id="375" r:id="rId30"/>
    <p:sldId id="376" r:id="rId31"/>
    <p:sldId id="353" r:id="rId32"/>
    <p:sldId id="381" r:id="rId33"/>
    <p:sldId id="387" r:id="rId34"/>
    <p:sldId id="384" r:id="rId35"/>
    <p:sldId id="383" r:id="rId36"/>
    <p:sldId id="389" r:id="rId37"/>
    <p:sldId id="385" r:id="rId38"/>
    <p:sldId id="379" r:id="rId39"/>
    <p:sldId id="390" r:id="rId40"/>
    <p:sldId id="380" r:id="rId41"/>
    <p:sldId id="386" r:id="rId42"/>
    <p:sldId id="388" r:id="rId43"/>
    <p:sldId id="296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4"/>
    <p:restoredTop sz="87461" autoAdjust="0"/>
  </p:normalViewPr>
  <p:slideViewPr>
    <p:cSldViewPr snapToGrid="0">
      <p:cViewPr>
        <p:scale>
          <a:sx n="80" d="100"/>
          <a:sy n="80" d="100"/>
        </p:scale>
        <p:origin x="336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tags" Target="tags/tag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/>
              <a:t>6/13/17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/>
            </a:lvl1pPr>
          </a:lstStyle>
          <a:p>
            <a:fld id="{5BFEAE42-E3FE-4405-B7FC-4425D05B92A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Arial" panose="020B0604020202020204" pitchFamily="34" charset="0"/>
      <a:buChar char=" 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5959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100ms</a:t>
            </a:r>
            <a:r>
              <a:rPr lang="en-US" baseline="0" dirty="0" smtClean="0"/>
              <a:t> - </a:t>
            </a:r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pubmed</a:t>
            </a:r>
            <a:r>
              <a:rPr lang="en-US" dirty="0" smtClean="0"/>
              <a:t>/16866745</a:t>
            </a:r>
          </a:p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----------</a:t>
            </a:r>
          </a:p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2016, a design study of 408 companies found that the higher the investment in UX, the greater the increase in sales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retention and customer engagement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product cycles. 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companies which invested the most, and who considered themselves to be fully user-centric, saw their sales increase by a 75%.</a:t>
            </a:r>
          </a:p>
          <a:p>
            <a:pPr marL="171450" indent="-171450">
              <a:buFontTx/>
              <a:buChar char="-"/>
            </a:pPr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HPE 12 billion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dollar company. Staggering increase. </a:t>
            </a:r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www.nea.com</a:t>
            </a:r>
            <a:r>
              <a:rPr lang="en-US" dirty="0" smtClean="0"/>
              <a:t>/blog/the-future-of-design-in-start-ups-survey-2016-results</a:t>
            </a:r>
          </a:p>
          <a:p>
            <a:endParaRPr lang="en-US" dirty="0" smtClean="0"/>
          </a:p>
          <a:p>
            <a:r>
              <a:rPr lang="en-US" dirty="0" smtClean="0"/>
              <a:t>----------</a:t>
            </a:r>
          </a:p>
          <a:p>
            <a:pPr fontAlgn="base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main areas of saving that UX brought about was development time. UX designers reduce the time developers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needed to re-work of “fix” a product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up to 50%.</a:t>
            </a:r>
          </a:p>
          <a:p>
            <a:pPr fontAlgn="base"/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Designers can fully flesh out, prototype, rework and test before a developer has even started. </a:t>
            </a:r>
          </a:p>
          <a:p>
            <a:pPr fontAlgn="base"/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lot cheaper to fix a product before implementation, than once development has started.</a:t>
            </a:r>
          </a:p>
          <a:p>
            <a:pPr marL="171450" indent="-171450" fontAlgn="base">
              <a:buFontTx/>
              <a:buChar char="-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means that developers can spend their valuable time working on products through to completion or innovating in other areas. </a:t>
            </a:r>
          </a:p>
          <a:p>
            <a:pPr marL="171450" indent="-171450" fontAlgn="base">
              <a:buFontTx/>
              <a:buChar char="-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was found that companies that invested in UX design were able to release their products earlier, giving them the edge against the competition.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www.experiencedynamics.com</a:t>
            </a:r>
            <a:r>
              <a:rPr lang="en-US" dirty="0" smtClean="0"/>
              <a:t>/blog/2014/07/making-strong-business-case-</a:t>
            </a:r>
            <a:r>
              <a:rPr lang="en-US" dirty="0" err="1" smtClean="0"/>
              <a:t>roi</a:t>
            </a:r>
            <a:r>
              <a:rPr lang="en-US" dirty="0" smtClean="0"/>
              <a:t>-</a:t>
            </a:r>
            <a:r>
              <a:rPr lang="en-US" dirty="0" err="1" smtClean="0"/>
              <a:t>ux</a:t>
            </a:r>
            <a:r>
              <a:rPr lang="en-US" dirty="0" smtClean="0"/>
              <a:t>-infographic</a:t>
            </a:r>
          </a:p>
          <a:p>
            <a:endParaRPr lang="en-US" dirty="0" smtClean="0"/>
          </a:p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-----------</a:t>
            </a:r>
          </a:p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171450" indent="-171450" fontAlgn="base">
              <a:buFontTx/>
              <a:buChar char="-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also found out that 70% of projects fail due to an inability of a company to either attract or retain users. </a:t>
            </a:r>
            <a:b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Tx/>
              <a:buChar char="-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 designers improve navigation, ease of use, and ‘delightful’ interactions, resulting in higher user satisfaction. </a:t>
            </a:r>
          </a:p>
          <a:p>
            <a:pPr marL="171450" indent="-171450" fontAlgn="base">
              <a:buFontTx/>
              <a:buChar char="-"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 growth increases due to products being tailor-made with the user’s needs and goals in mind.</a:t>
            </a:r>
          </a:p>
          <a:p>
            <a:pPr fontAlgn="base"/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dirty="0" smtClean="0"/>
              <a:t>https://s3.amazonaws.com/coach-courses-us/public/</a:t>
            </a:r>
            <a:r>
              <a:rPr lang="en-US" dirty="0" err="1" smtClean="0"/>
              <a:t>theuxschool</a:t>
            </a:r>
            <a:r>
              <a:rPr lang="en-US" dirty="0" smtClean="0"/>
              <a:t>/uploads/</a:t>
            </a:r>
            <a:r>
              <a:rPr lang="en-US" dirty="0" err="1" smtClean="0"/>
              <a:t>The_Trillion_Dollar_UX_Problem.pdf?submissionGuid</a:t>
            </a:r>
            <a:r>
              <a:rPr lang="en-US" dirty="0" smtClean="0"/>
              <a:t>=71964d76-ac6c-4a5e-b6fe-eb6a24b57a17</a:t>
            </a:r>
          </a:p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03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3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makes us great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9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5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5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7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48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53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4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8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8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35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2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3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59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downloads as of March 23,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77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Started from within</a:t>
            </a:r>
            <a:r>
              <a:rPr lang="en-US" baseline="0" dirty="0" smtClean="0"/>
              <a:t> HPE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9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addition of the grommet CMS and the developer tools we were able to simplify execution and deliver some gorgeous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4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100" dirty="0">
              <a:solidFill>
                <a:srgbClr val="000000"/>
              </a:solidFill>
              <a:latin typeface="+mn-lt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60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87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49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23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9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06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60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038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367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9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r>
              <a:rPr lang="en-US" dirty="0" smtClean="0"/>
              <a:t>There is no</a:t>
            </a:r>
            <a:r>
              <a:rPr lang="en-US" baseline="0" dirty="0" smtClean="0"/>
              <a:t> tricks or magic here. We’ve created a set of UI components based of React that already have baked in design. We do this at the element level—text, color, images all the way up to a full page or site template.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22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89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55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6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Design to Develop Handoff exercise live with Tracy Barmore and Alan Souza.</a:t>
            </a:r>
            <a:endParaRPr lang="en-US" dirty="0" smtClean="0"/>
          </a:p>
          <a:p>
            <a:pPr marL="9144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86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4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Design to Develop Handoff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5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100" dirty="0" smtClean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Design Language (sales, marketing, business apps, native, mobile, ops, </a:t>
            </a:r>
            <a:r>
              <a:rPr lang="en-US" sz="1100" dirty="0" err="1" smtClean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etc</a:t>
            </a:r>
            <a:r>
              <a:rPr lang="en-US" sz="1100" dirty="0" smtClean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)</a:t>
            </a:r>
            <a:endParaRPr lang="en-US" sz="1100" dirty="0">
              <a:solidFill>
                <a:srgbClr val="000000"/>
              </a:solidFill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7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986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29184" indent="-329184">
              <a:lnSpc>
                <a:spcPct val="80000"/>
              </a:lnSpc>
              <a:defRPr sz="6000"/>
            </a:lvl1pPr>
          </a:lstStyle>
          <a:p>
            <a:r>
              <a:t>“Click to add quote here. Type quotation marks before and after text.”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660B-03AF-4EC8-8D1C-7EC7D3551FE9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29184" indent="-384048">
              <a:lnSpc>
                <a:spcPct val="80000"/>
              </a:lnSpc>
              <a:defRPr sz="6000"/>
            </a:lvl1pPr>
          </a:lstStyle>
          <a:p>
            <a:r>
              <a:t>“Click to add quote here. Type quotation marks before and after text.”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8FC83-65FF-4427-B30E-F95F73FA1433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4303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3A23-9DAA-419B-8D1B-EF8E7D91BC7A}" type="datetime4">
              <a:rPr lang="en-US" smtClean="0"/>
              <a:t>June 13, 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E2BDC-69CF-4CFC-B6A2-5F5AD95A7FA8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0BD3-A521-43C4-95C2-D73AE1F118FB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844D-270E-46A5-9532-298CFD0DF7F3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7A81-9274-4786-BCD3-446C3F10CC73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C306-2333-4ABD-BC6E-AFAC0B952A4B}" type="datetime4">
              <a:rPr lang="en-US" smtClean="0"/>
              <a:t>June 13, 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D244-430B-4931-BE01-922FE04A5B7D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51B17-7BAA-4439-8141-7A3702D44610}" type="datetime4">
              <a:rPr lang="en-US" smtClean="0"/>
              <a:t>June 13, 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6031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5B352-EBA2-43FF-92BA-E68D885E13DC}" type="datetime4">
              <a:rPr lang="en-US" smtClean="0"/>
              <a:t>June 13, 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6D7C-724C-4B92-929D-6D89210E62A4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29A8-E4EE-4091-AE58-9766B5F42B17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02BF-A415-4218-86F9-FAC08AFAED47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bg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831A-6864-4474-8848-AAADD9B1163F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DC7A-5E38-4C41-B363-66804021559C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985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B9E0-7C5F-4388-9B7B-46F4404AD20A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E7B4-6C56-4D56-A749-411166E80344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71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4813-501E-4E7B-B9DC-BE86C179198D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5800-082D-4239-8EEB-5116C73C5BCE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D9CC571-8ABC-44BD-9DEA-3BAAD483CC2D}" type="datetime4">
              <a:rPr lang="en-US" smtClean="0"/>
              <a:t>June 13, 2017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116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B5142-F693-496E-99DD-B727BEDAB491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2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3210-BEA7-45F9-B811-9D6C7C4337C8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13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Picture">
    <p:bg bwMode="ltGray"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891444" y="4040194"/>
            <a:ext cx="10411556" cy="2055806"/>
          </a:xfrm>
          <a:prstGeom prst="rect">
            <a:avLst/>
          </a:prstGeom>
          <a:noFill/>
          <a:ln w="57150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9" y="482397"/>
            <a:ext cx="2201314" cy="92730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03249" y="1803646"/>
            <a:ext cx="5641977" cy="5456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1" i="0" dirty="0" smtClean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R&amp;D Engineering</a:t>
            </a:r>
            <a:r>
              <a:rPr lang="en-US" sz="6000" b="1" i="0" baseline="0" dirty="0" smtClean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 Seminar</a:t>
            </a:r>
          </a:p>
          <a:p>
            <a:pPr>
              <a:lnSpc>
                <a:spcPct val="90000"/>
              </a:lnSpc>
            </a:pPr>
            <a:r>
              <a:rPr lang="en-US" sz="3200" b="0" i="0" baseline="0" dirty="0" smtClean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June 14, 2017</a:t>
            </a:r>
            <a:endParaRPr lang="en-US" sz="3200" b="0" i="0" dirty="0">
              <a:solidFill>
                <a:schemeClr val="bg1"/>
              </a:solidFill>
              <a:latin typeface="MetricHPE" charset="0"/>
              <a:ea typeface="MetricHPE" charset="0"/>
              <a:cs typeface="MetricHPE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0" y="381000"/>
            <a:ext cx="9296400" cy="3200400"/>
          </a:xfrm>
          <a:prstGeom prst="rect">
            <a:avLst/>
          </a:prstGeom>
          <a:solidFill>
            <a:srgbClr val="425563">
              <a:alpha val="8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sz="900" kern="0" err="1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6422" y="3035749"/>
            <a:ext cx="5641977" cy="5456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i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@</a:t>
            </a:r>
            <a:r>
              <a:rPr lang="en-US" sz="3200" b="1" i="0" dirty="0" err="1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HPE_Discover</a:t>
            </a:r>
            <a:r>
              <a:rPr lang="en-US" sz="3200" b="1" i="0" baseline="0" dirty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 </a:t>
            </a:r>
            <a:r>
              <a:rPr lang="en-US" sz="3200" b="0" i="0" baseline="0" dirty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#</a:t>
            </a:r>
            <a:r>
              <a:rPr lang="en-US" sz="3200" b="0" i="0" baseline="0" dirty="0" err="1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HPEDiscover</a:t>
            </a:r>
            <a:endParaRPr lang="en-US" sz="3200" b="0" i="0" dirty="0">
              <a:solidFill>
                <a:schemeClr val="bg1"/>
              </a:solidFill>
              <a:latin typeface="MetricHPE" charset="0"/>
              <a:ea typeface="MetricHPE" charset="0"/>
              <a:cs typeface="MetricHPE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685800"/>
            <a:ext cx="8229759" cy="19812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>
              <a:lnSpc>
                <a:spcPts val="4000"/>
              </a:lnSpc>
            </a:pPr>
            <a:endParaRPr lang="en-US" sz="400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ltGray">
          <a:xfrm>
            <a:off x="0" y="381000"/>
            <a:ext cx="9296400" cy="3200400"/>
          </a:xfrm>
          <a:prstGeom prst="rect">
            <a:avLst/>
          </a:prstGeom>
          <a:solidFill>
            <a:srgbClr val="425563">
              <a:alpha val="8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sz="900" kern="0" err="1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06422" y="3035749"/>
            <a:ext cx="5641977" cy="5456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i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@</a:t>
            </a:r>
            <a:r>
              <a:rPr lang="en-US" sz="3200" b="1" i="0" err="1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HPE_Discover</a:t>
            </a:r>
            <a:r>
              <a:rPr lang="en-US" sz="3200" b="1" i="0" baseline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 </a:t>
            </a:r>
            <a:r>
              <a:rPr lang="en-US" sz="3200" b="0" i="0" baseline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#</a:t>
            </a:r>
            <a:r>
              <a:rPr lang="en-US" sz="3200" b="0" i="0" baseline="0" err="1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HPEDiscover</a:t>
            </a:r>
            <a:endParaRPr lang="en-US" sz="3200" b="0" i="0">
              <a:solidFill>
                <a:schemeClr val="bg1"/>
              </a:solidFill>
              <a:latin typeface="MetricHPE" charset="0"/>
              <a:ea typeface="MetricHPE" charset="0"/>
              <a:cs typeface="MetricHPE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441" y="685800"/>
            <a:ext cx="8229759" cy="20574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ltGray">
          <a:xfrm>
            <a:off x="0" y="381000"/>
            <a:ext cx="9296400" cy="3200400"/>
          </a:xfrm>
          <a:prstGeom prst="rect">
            <a:avLst/>
          </a:prstGeom>
          <a:solidFill>
            <a:srgbClr val="425563">
              <a:alpha val="8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sz="900" kern="0" err="1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06422" y="3035749"/>
            <a:ext cx="5641977" cy="5456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i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@</a:t>
            </a:r>
            <a:r>
              <a:rPr lang="en-US" sz="3200" b="1" i="0" err="1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HPE_Discover</a:t>
            </a:r>
            <a:r>
              <a:rPr lang="en-US" sz="3200" b="1" i="0" baseline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 </a:t>
            </a:r>
            <a:r>
              <a:rPr lang="en-US" sz="3200" b="0" i="0" baseline="0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#</a:t>
            </a:r>
            <a:r>
              <a:rPr lang="en-US" sz="3200" b="0" i="0" baseline="0" err="1">
                <a:solidFill>
                  <a:schemeClr val="bg1"/>
                </a:solidFill>
                <a:latin typeface="MetricHPE" charset="0"/>
                <a:ea typeface="MetricHPE" charset="0"/>
                <a:cs typeface="MetricHPE" charset="0"/>
              </a:rPr>
              <a:t>HPEDiscover</a:t>
            </a:r>
            <a:endParaRPr lang="en-US" sz="3200" b="0" i="0">
              <a:solidFill>
                <a:schemeClr val="bg1"/>
              </a:solidFill>
              <a:latin typeface="MetricHPE" charset="0"/>
              <a:ea typeface="MetricHPE" charset="0"/>
              <a:cs typeface="MetricHP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685800"/>
            <a:ext cx="8229759" cy="20574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#</a:t>
            </a:r>
            <a:r>
              <a:rPr lang="en-US" err="1"/>
              <a:t>HPEDiscover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167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#</a:t>
            </a:r>
            <a:r>
              <a:rPr lang="en-US" err="1"/>
              <a:t>HPEDiscover</a:t>
            </a:r>
            <a:endParaRPr/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0537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6E9D5-390F-4C67-99CA-DDE1735E11B3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#</a:t>
            </a:r>
            <a:r>
              <a:rPr lang="en-US" err="1"/>
              <a:t>HPEDiscover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283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751B-53E2-40D4-9A9A-47D7BD901A38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8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C3AD2-4440-48DD-8721-CCD6387E3EFE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95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CD72-DF55-4700-8B24-BBF807A179BC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955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131BC-9B24-4846-A471-0CA8DED4BAD0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03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F282-383A-4819-BB84-195F0550762E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484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29BD-8C09-4447-BAA7-DF91BCB41462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55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28613" indent="-328613">
              <a:lnSpc>
                <a:spcPct val="80000"/>
              </a:lnSpc>
              <a:defRPr sz="6000"/>
            </a:lvl1pPr>
          </a:lstStyle>
          <a:p>
            <a:r>
              <a:rPr lang="en-US"/>
              <a:t>“Click to add quote here. Type quotation marks before and after text.”</a:t>
            </a:r>
            <a:endParaRPr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Click </a:t>
            </a:r>
            <a:r>
              <a:rPr lang="en-US"/>
              <a:t>to add quoted person’s name, title, company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45D7-21B8-4315-AC53-1B4DC9203996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258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29184" indent="-329184">
              <a:lnSpc>
                <a:spcPct val="80000"/>
              </a:lnSpc>
              <a:defRPr sz="6000"/>
            </a:lvl1pPr>
          </a:lstStyle>
          <a:p>
            <a:r>
              <a:rPr lang="en-US"/>
              <a:t>“Click to add quote here. Type quotation marks before and after text.”</a:t>
            </a:r>
            <a:endParaRPr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1C6F-BD7F-4567-B936-943A6879E0A2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980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9BC1-C172-41DA-900A-46A41CB451FD}" type="datetime4">
              <a:rPr lang="en-US" smtClean="0"/>
              <a:t>June 13, 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13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108C-3118-44F1-AD3A-B8F6C8BF1878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93AA-7103-44A2-80CF-E44E3BDFB816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92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BEE84-238A-4B84-837E-BEAF2125841D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1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10DF-E4E0-4C8E-BEB4-2D6DA4FDE44C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8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2D985-C583-4794-8946-CB77F83B324E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69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EE8F-9086-4D19-9B51-D54491EECFC1}" type="datetime4">
              <a:rPr lang="en-US" smtClean="0"/>
              <a:t>June 13, 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4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102E-C85F-427A-A271-9429614591AB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75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E6F8D-B121-439D-B0EA-1CC47D309591}" type="datetime4">
              <a:rPr lang="en-US" smtClean="0"/>
              <a:t>June 13, 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21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57DB-91D1-4A06-9930-20D86DEF9596}" type="datetime4">
              <a:rPr lang="en-US" smtClean="0"/>
              <a:t>June 13, 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52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DADCB-185C-44B3-B31B-BAE71917EA20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215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EEA1-1D87-4D96-8B99-166774A0908C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11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AD95-77B1-42AF-868A-6D875BD172E7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3B33-ADD8-4D23-921D-9D277099DCA7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5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BB29-06CB-4E67-99DA-2F0F180D15C0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40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B5473-AA2C-449B-B840-09BA285D408F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38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1E2D-5EC4-494A-A558-AB1DFA3821F9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79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63DFD-A8EE-4007-9791-0B8811584F9C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07CE-90B9-49D7-A4A4-8E51EBEB4E70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623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7E39-4782-4F9C-8F8D-EE535BFE5167}" type="datetime4">
              <a:rPr lang="en-US" smtClean="0"/>
              <a:t>June 13, 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70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ACA0119-536C-4986-8E97-4D8B31F310AC}" type="datetime4">
              <a:rPr lang="en-US" smtClean="0"/>
              <a:t>June 13, 2017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3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13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165F-9F73-4354-AFB6-45DD944F7E90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62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0C29-3F58-4B0A-95D1-B484DB3E1CA3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BA88C-EA33-4AF8-8FA5-8E03508C21B8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09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4659-7910-4CB4-AE80-8324C59C9023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64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5460-54FD-445C-8612-9A0536F10BD5}" type="datetime4">
              <a:rPr lang="en-US" smtClean="0"/>
              <a:t>June 13,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34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69.xml"/><Relationship Id="rId9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70.xml"/><Relationship Id="rId34" Type="http://schemas.openxmlformats.org/officeDocument/2006/relationships/theme" Target="../theme/theme2.xml"/><Relationship Id="rId10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529B17BF-A48F-47E5-ACC1-0A5D6DE0625F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50" r:id="rId12"/>
    <p:sldLayoutId id="2147483668" r:id="rId13"/>
    <p:sldLayoutId id="2147483669" r:id="rId14"/>
    <p:sldLayoutId id="2147483654" r:id="rId15"/>
    <p:sldLayoutId id="2147483679" r:id="rId16"/>
    <p:sldLayoutId id="2147483655" r:id="rId17"/>
    <p:sldLayoutId id="2147483652" r:id="rId18"/>
    <p:sldLayoutId id="2147483653" r:id="rId19"/>
    <p:sldLayoutId id="2147483670" r:id="rId20"/>
    <p:sldLayoutId id="2147483671" r:id="rId21"/>
    <p:sldLayoutId id="2147483672" r:id="rId22"/>
    <p:sldLayoutId id="2147483673" r:id="rId23"/>
    <p:sldLayoutId id="2147483656" r:id="rId24"/>
    <p:sldLayoutId id="2147483674" r:id="rId25"/>
    <p:sldLayoutId id="2147483657" r:id="rId26"/>
    <p:sldLayoutId id="2147483675" r:id="rId27"/>
    <p:sldLayoutId id="2147483676" r:id="rId28"/>
    <p:sldLayoutId id="2147483677" r:id="rId29"/>
    <p:sldLayoutId id="2147483678" r:id="rId30"/>
    <p:sldLayoutId id="2147483649" r:id="rId31"/>
    <p:sldLayoutId id="2147483658" r:id="rId32"/>
    <p:sldLayoutId id="2147483659" r:id="rId33"/>
    <p:sldLayoutId id="2147483723" r:id="rId34"/>
    <p:sldLayoutId id="2147483686" r:id="rId35"/>
    <p:sldLayoutId id="2147483687" r:id="rId36"/>
    <p:sldLayoutId id="2147483688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279CCF44-572F-4EC9-8BCD-8E9DCE9985F8}" type="datetime4">
              <a:rPr lang="en-US" smtClean="0"/>
              <a:t>June 13, 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162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s://www.ncbi.nlm.nih.gov/pubmed/16866745" TargetMode="External"/><Relationship Id="rId6" Type="http://schemas.openxmlformats.org/officeDocument/2006/relationships/hyperlink" Target="http://www.nea.com/blog/the-future-of-design-in-start-ups-survey-2016-results" TargetMode="External"/><Relationship Id="rId7" Type="http://schemas.openxmlformats.org/officeDocument/2006/relationships/hyperlink" Target="https://www.experiencedynamics.com/blog/2014/07/making-strong-business-case-roi-ux-infographic" TargetMode="External"/><Relationship Id="rId8" Type="http://schemas.openxmlformats.org/officeDocument/2006/relationships/hyperlink" Target="https://s3.amazonaws.com/coach-courses-us/public/theuxschool/uploads/The_Trillion_Dollar_UX_Problem.pdf?submissionGuid=71964d76-ac6c-4a5e-b6fe-eb6a24b57a17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ia.net/topics/the-spectrum-of-user-experience-1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s://twitter.com/grommetux" TargetMode="External"/><Relationship Id="rId5" Type="http://schemas.openxmlformats.org/officeDocument/2006/relationships/hyperlink" Target="http://npmjs.com/package/grommet" TargetMode="External"/><Relationship Id="rId6" Type="http://schemas.openxmlformats.org/officeDocument/2006/relationships/hyperlink" Target="http://grommet.slack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hyperlink" Target="http://npmjs.com/package/grommet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hyperlink" Target="http://github.com/grommet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40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25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drivers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940708" y="3928467"/>
            <a:ext cx="2452654" cy="1664820"/>
            <a:chOff x="3961890" y="4133481"/>
            <a:chExt cx="2452654" cy="1664820"/>
          </a:xfrm>
        </p:grpSpPr>
        <p:sp>
          <p:nvSpPr>
            <p:cNvPr id="11" name="TextBox 10"/>
            <p:cNvSpPr txBox="1"/>
            <p:nvPr/>
          </p:nvSpPr>
          <p:spPr>
            <a:xfrm>
              <a:off x="3975894" y="4983577"/>
              <a:ext cx="2438650" cy="8147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Decrease in </a:t>
              </a:r>
            </a:p>
            <a:p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development costs</a:t>
              </a:r>
              <a:endParaRPr lang="en-US" sz="2400" dirty="0">
                <a:latin typeface="MetricHPE Light" charset="0"/>
                <a:ea typeface="MetricHPE Light" charset="0"/>
                <a:cs typeface="MetricHPE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61890" y="4133481"/>
              <a:ext cx="2438650" cy="1234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6600" b="1" dirty="0">
                  <a:latin typeface="+mj-lt"/>
                </a:rPr>
                <a:t>5</a:t>
              </a:r>
              <a:r>
                <a:rPr lang="en-US" sz="6600" b="1" dirty="0" smtClean="0">
                  <a:latin typeface="+mj-lt"/>
                </a:rPr>
                <a:t>0</a:t>
              </a:r>
              <a:r>
                <a:rPr lang="en-US" sz="6600" dirty="0" smtClean="0">
                  <a:latin typeface="MetricHPE Light" charset="0"/>
                  <a:ea typeface="MetricHPE Light" charset="0"/>
                  <a:cs typeface="MetricHPE Light" charset="0"/>
                </a:rPr>
                <a:t>%</a:t>
              </a:r>
              <a:endParaRPr lang="en-US" sz="6600" dirty="0">
                <a:latin typeface="MetricHPE Light" charset="0"/>
                <a:ea typeface="MetricHPE Light" charset="0"/>
                <a:cs typeface="MetricHPE Light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16565" y="3928467"/>
            <a:ext cx="2807109" cy="1664820"/>
            <a:chOff x="6718856" y="4133481"/>
            <a:chExt cx="2807109" cy="1664820"/>
          </a:xfrm>
        </p:grpSpPr>
        <p:sp>
          <p:nvSpPr>
            <p:cNvPr id="13" name="TextBox 12"/>
            <p:cNvSpPr txBox="1"/>
            <p:nvPr/>
          </p:nvSpPr>
          <p:spPr>
            <a:xfrm>
              <a:off x="6718857" y="4983577"/>
              <a:ext cx="2438650" cy="8147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Increase in sales</a:t>
              </a:r>
              <a:endParaRPr lang="en-US" sz="2400" dirty="0">
                <a:latin typeface="MetricHPE Light" charset="0"/>
                <a:ea typeface="MetricHPE Light" charset="0"/>
                <a:cs typeface="MetricHPE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18856" y="4133481"/>
              <a:ext cx="2807109" cy="1234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6600" b="1" dirty="0" smtClean="0">
                  <a:latin typeface="+mj-lt"/>
                </a:rPr>
                <a:t>75</a:t>
              </a:r>
              <a:r>
                <a:rPr lang="en-US" sz="6600" dirty="0" smtClean="0">
                  <a:latin typeface="MetricHPE Light" charset="0"/>
                  <a:ea typeface="MetricHPE Light" charset="0"/>
                  <a:cs typeface="MetricHPE Light" charset="0"/>
                </a:rPr>
                <a:t>%</a:t>
              </a:r>
              <a:endParaRPr lang="en-US" sz="6600" b="1" dirty="0"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26037" y="3946153"/>
            <a:ext cx="2438650" cy="1664820"/>
            <a:chOff x="9266342" y="2697365"/>
            <a:chExt cx="2438650" cy="1664820"/>
          </a:xfrm>
        </p:grpSpPr>
        <p:sp>
          <p:nvSpPr>
            <p:cNvPr id="15" name="TextBox 14"/>
            <p:cNvSpPr txBox="1"/>
            <p:nvPr/>
          </p:nvSpPr>
          <p:spPr>
            <a:xfrm>
              <a:off x="9266342" y="3547461"/>
              <a:ext cx="2438650" cy="8147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Projects fail by not</a:t>
              </a:r>
            </a:p>
            <a:p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attracting users</a:t>
              </a:r>
              <a:endParaRPr lang="en-US" sz="2400" dirty="0">
                <a:latin typeface="MetricHPE Light" charset="0"/>
                <a:ea typeface="MetricHPE Light" charset="0"/>
                <a:cs typeface="MetricHPE Light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66342" y="2697365"/>
              <a:ext cx="2438650" cy="1234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6600" b="1" dirty="0"/>
                <a:t>70</a:t>
              </a:r>
              <a:r>
                <a:rPr lang="en-US" sz="6600" dirty="0" smtClean="0">
                  <a:latin typeface="MetricHPE Light" charset="0"/>
                  <a:ea typeface="MetricHPE Light" charset="0"/>
                  <a:cs typeface="MetricHPE Light" charset="0"/>
                </a:rPr>
                <a:t>%</a:t>
              </a:r>
              <a:endParaRPr lang="en-US" sz="6600" dirty="0">
                <a:latin typeface="MetricHPE Light" charset="0"/>
                <a:ea typeface="MetricHPE Light" charset="0"/>
                <a:cs typeface="MetricHPE Light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9441" y="3928467"/>
            <a:ext cx="3296831" cy="1664820"/>
            <a:chOff x="924682" y="2697365"/>
            <a:chExt cx="3296831" cy="1664820"/>
          </a:xfrm>
        </p:grpSpPr>
        <p:sp>
          <p:nvSpPr>
            <p:cNvPr id="9" name="TextBox 8"/>
            <p:cNvSpPr txBox="1"/>
            <p:nvPr/>
          </p:nvSpPr>
          <p:spPr>
            <a:xfrm>
              <a:off x="924683" y="3547461"/>
              <a:ext cx="3296830" cy="8147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To </a:t>
              </a:r>
              <a:r>
                <a:rPr lang="en-US" sz="2400" smtClean="0">
                  <a:latin typeface="MetricHPE Light" charset="0"/>
                  <a:ea typeface="MetricHPE Light" charset="0"/>
                  <a:cs typeface="MetricHPE Light" charset="0"/>
                </a:rPr>
                <a:t>make a</a:t>
              </a:r>
            </a:p>
            <a:p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first impression</a:t>
              </a:r>
              <a:endParaRPr lang="en-US" sz="2400" dirty="0">
                <a:latin typeface="MetricHPE Light" charset="0"/>
                <a:ea typeface="MetricHPE Light" charset="0"/>
                <a:cs typeface="MetricHPE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4682" y="2697365"/>
              <a:ext cx="2438650" cy="1234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6600" b="1" dirty="0" smtClean="0">
                  <a:latin typeface="+mj-lt"/>
                </a:rPr>
                <a:t>100ms</a:t>
              </a:r>
              <a:endParaRPr lang="en-US" sz="6600" b="1" dirty="0">
                <a:latin typeface="+mj-lt"/>
              </a:endParaRP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6334288" y="1611987"/>
            <a:ext cx="0" cy="4307840"/>
          </a:xfrm>
          <a:prstGeom prst="line">
            <a:avLst/>
          </a:prstGeom>
          <a:ln w="12700">
            <a:solidFill>
              <a:srgbClr val="8074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45" y="1244035"/>
            <a:ext cx="2388491" cy="225938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75" y="1042210"/>
            <a:ext cx="2439185" cy="24612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67435" y="5937513"/>
            <a:ext cx="9757185" cy="8147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594" lvl="0" indent="-171450">
              <a:buSzPct val="25000"/>
              <a:buFontTx/>
              <a:buChar char="-"/>
              <a:defRPr/>
            </a:pPr>
            <a:r>
              <a:rPr lang="en-US" sz="900" dirty="0" smtClean="0">
                <a:hlinkClick r:id="rId5"/>
              </a:rPr>
              <a:t>https</a:t>
            </a:r>
            <a:r>
              <a:rPr lang="en-US" sz="900" dirty="0">
                <a:hlinkClick r:id="rId5"/>
              </a:rPr>
              <a:t>://</a:t>
            </a:r>
            <a:r>
              <a:rPr lang="en-US" sz="900" dirty="0" smtClean="0">
                <a:hlinkClick r:id="rId5"/>
              </a:rPr>
              <a:t>www.ncbi.nlm.nih.gov/pubmed/16866745</a:t>
            </a:r>
            <a:endParaRPr lang="en-US" sz="900" dirty="0" smtClean="0"/>
          </a:p>
          <a:p>
            <a:pPr marL="180594" indent="-171450">
              <a:buSzPct val="25000"/>
              <a:buFontTx/>
              <a:buChar char="-"/>
              <a:defRPr/>
            </a:pPr>
            <a:r>
              <a:rPr lang="en-US" sz="900" dirty="0">
                <a:hlinkClick r:id="rId6"/>
              </a:rPr>
              <a:t>http://</a:t>
            </a:r>
            <a:r>
              <a:rPr lang="en-US" sz="900" dirty="0" smtClean="0">
                <a:hlinkClick r:id="rId6"/>
              </a:rPr>
              <a:t>www.nea.com/blog/the-future-of-design-in-start-ups-survey-2016-results</a:t>
            </a:r>
            <a:r>
              <a:rPr lang="en-US" sz="900" dirty="0" smtClean="0"/>
              <a:t> </a:t>
            </a:r>
          </a:p>
          <a:p>
            <a:pPr marL="180594" indent="-171450">
              <a:buSzPct val="25000"/>
              <a:buFontTx/>
              <a:buChar char="-"/>
              <a:defRPr/>
            </a:pPr>
            <a:r>
              <a:rPr lang="en-US" sz="900" dirty="0">
                <a:hlinkClick r:id="rId7"/>
              </a:rPr>
              <a:t>https://</a:t>
            </a:r>
            <a:r>
              <a:rPr lang="en-US" sz="900" dirty="0" smtClean="0">
                <a:hlinkClick r:id="rId7"/>
              </a:rPr>
              <a:t>www.experiencedynamics.com/blog/2014/07/making-strong-business-case-roi-ux-infographic</a:t>
            </a:r>
            <a:r>
              <a:rPr lang="en-US" sz="900" dirty="0" smtClean="0"/>
              <a:t> </a:t>
            </a:r>
          </a:p>
          <a:p>
            <a:pPr marL="180594" indent="-171450">
              <a:buSzPct val="25000"/>
              <a:buFontTx/>
              <a:buChar char="-"/>
              <a:defRPr/>
            </a:pPr>
            <a:r>
              <a:rPr lang="en-US" sz="900" dirty="0">
                <a:hlinkClick r:id="rId8"/>
              </a:rPr>
              <a:t>https://</a:t>
            </a:r>
            <a:r>
              <a:rPr lang="en-US" sz="900" dirty="0" smtClean="0">
                <a:hlinkClick r:id="rId8"/>
              </a:rPr>
              <a:t>s3.amazonaws.com/coach-courses-us/public/theuxschool/uploads/The_Trillion_Dollar_UX_Problem.pdf?submissionGuid=71964d76-ac6c-4a5e-b6fe-eb6a24b57a17</a:t>
            </a:r>
            <a:r>
              <a:rPr lang="en-US" sz="900" dirty="0" smtClean="0"/>
              <a:t> </a:t>
            </a:r>
            <a:endParaRPr lang="en-US" sz="900" dirty="0"/>
          </a:p>
          <a:p>
            <a:pPr marL="180594" indent="-171450">
              <a:buSzPct val="25000"/>
              <a:buFontTx/>
              <a:buChar char="-"/>
              <a:defRPr/>
            </a:pPr>
            <a:endParaRPr lang="en-US" sz="1200" dirty="0" smtClean="0"/>
          </a:p>
          <a:p>
            <a:pPr marL="180594" indent="-171450">
              <a:buSzPct val="25000"/>
              <a:buFontTx/>
              <a:buChar char="-"/>
              <a:defRPr/>
            </a:pPr>
            <a:endParaRPr lang="en-US" sz="1200" dirty="0"/>
          </a:p>
          <a:p>
            <a:pPr marL="180594" lvl="0" indent="-171450">
              <a:buSzPct val="25000"/>
              <a:buFontTx/>
              <a:buChar char="-"/>
              <a:defRPr/>
            </a:pPr>
            <a:endParaRPr lang="en-US" sz="1200" dirty="0" smtClean="0"/>
          </a:p>
          <a:p>
            <a:pPr marL="180594" lvl="0" indent="-171450">
              <a:buSzPct val="25000"/>
              <a:buFontTx/>
              <a:buChar char="-"/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4001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984" y="878788"/>
            <a:ext cx="5118565" cy="50223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46020" y="6240779"/>
            <a:ext cx="7857707" cy="617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latin typeface="MetricHPE Light" charset="0"/>
                <a:ea typeface="MetricHPE Light" charset="0"/>
                <a:cs typeface="MetricHPE Light" charset="0"/>
              </a:rPr>
              <a:t>* </a:t>
            </a: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  <a:hlinkClick r:id="rId4"/>
              </a:rPr>
              <a:t>https</a:t>
            </a:r>
            <a:r>
              <a:rPr lang="en-US" sz="1000" dirty="0">
                <a:latin typeface="MetricHPE Light" charset="0"/>
                <a:ea typeface="MetricHPE Light" charset="0"/>
                <a:cs typeface="MetricHPE Light" charset="0"/>
                <a:hlinkClick r:id="rId4"/>
              </a:rPr>
              <a:t>://ia.net/topics/the-spectrum-of-user-experience-1</a:t>
            </a: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  <a:hlinkClick r:id="rId4"/>
              </a:rPr>
              <a:t>/</a:t>
            </a:r>
            <a:endParaRPr lang="en-US" sz="1000" dirty="0">
              <a:latin typeface="MetricHPE Light" charset="0"/>
              <a:ea typeface="MetricHPE Light" charset="0"/>
              <a:cs typeface="MetricHPE Light" charset="0"/>
            </a:endParaRPr>
          </a:p>
          <a:p>
            <a:endParaRPr lang="en-US" sz="1000" dirty="0" smtClean="0">
              <a:latin typeface="MetricHPE Light" charset="0"/>
              <a:ea typeface="MetricHPE Light" charset="0"/>
              <a:cs typeface="MetricHP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grommet 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elements</a:t>
            </a:r>
            <a:b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9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grommet 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is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open</a:t>
            </a:r>
            <a:endParaRPr lang="en-US" b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51" y="1038354"/>
            <a:ext cx="9510048" cy="86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grommet 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is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responsive</a:t>
            </a:r>
            <a:endParaRPr lang="en-US" b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" t="-1905" r="293" b="6625"/>
          <a:stretch/>
        </p:blipFill>
        <p:spPr>
          <a:xfrm>
            <a:off x="1630543" y="1725342"/>
            <a:ext cx="8045647" cy="625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92" y="945418"/>
            <a:ext cx="4707203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94" y="2887602"/>
            <a:ext cx="3287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grommet 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is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accessible</a:t>
            </a:r>
            <a:endParaRPr lang="en-US" b="0" dirty="0"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51958" y="675372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12" y="1563329"/>
            <a:ext cx="3829664" cy="38296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35029" y="2314020"/>
            <a:ext cx="831273" cy="10058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400" dirty="0" smtClean="0">
                <a:latin typeface="MetricHPE" charset="0"/>
                <a:ea typeface="MetricHPE" charset="0"/>
                <a:cs typeface="MetricHPE" charset="0"/>
              </a:rPr>
              <a:t>WCAG AA Compliance</a:t>
            </a:r>
            <a:endParaRPr lang="en-US" sz="2400" dirty="0">
              <a:latin typeface="MetricHPE" charset="0"/>
              <a:ea typeface="MetricHPE" charset="0"/>
              <a:cs typeface="MetricHP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93901" y="4128064"/>
            <a:ext cx="831273" cy="10058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MetricHPE" charset="0"/>
                <a:ea typeface="MetricHPE" charset="0"/>
                <a:cs typeface="MetricHPE" charset="0"/>
              </a:rPr>
              <a:t>Skip Links</a:t>
            </a:r>
            <a:endParaRPr lang="en-US" sz="2400" dirty="0">
              <a:latin typeface="MetricHPE" charset="0"/>
              <a:ea typeface="MetricHPE" charset="0"/>
              <a:cs typeface="MetricHPE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93901" y="2314020"/>
            <a:ext cx="831273" cy="10058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smtClean="0">
                <a:latin typeface="MetricHPE" charset="0"/>
                <a:ea typeface="MetricHPE" charset="0"/>
                <a:cs typeface="MetricHPE" charset="0"/>
              </a:rPr>
              <a:t>Screen Reader Support</a:t>
            </a:r>
            <a:endParaRPr lang="en-US" sz="2400" dirty="0">
              <a:latin typeface="MetricHPE" charset="0"/>
              <a:ea typeface="MetricHPE" charset="0"/>
              <a:cs typeface="MetricHP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7822" y="3248085"/>
            <a:ext cx="831273" cy="10058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MetricHPE" charset="0"/>
                <a:ea typeface="MetricHPE" charset="0"/>
                <a:cs typeface="MetricHPE" charset="0"/>
              </a:rPr>
              <a:t>Keyboard-only Traversal</a:t>
            </a:r>
            <a:endParaRPr lang="en-US" sz="2400" dirty="0">
              <a:latin typeface="MetricHPE" charset="0"/>
              <a:ea typeface="MetricHPE" charset="0"/>
              <a:cs typeface="MetricHPE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35029" y="4128064"/>
            <a:ext cx="831273" cy="10058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400" dirty="0" smtClean="0">
                <a:latin typeface="MetricHPE" charset="0"/>
                <a:ea typeface="MetricHPE" charset="0"/>
                <a:cs typeface="MetricHPE" charset="0"/>
              </a:rPr>
              <a:t>Screen Magnification</a:t>
            </a:r>
            <a:endParaRPr lang="en-US" sz="2400" dirty="0">
              <a:latin typeface="MetricHPE" charset="0"/>
              <a:ea typeface="MetricHPE" charset="0"/>
              <a:cs typeface="MetricHP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18284" y="3248085"/>
            <a:ext cx="831273" cy="10058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400" dirty="0" smtClean="0">
                <a:latin typeface="MetricHPE" charset="0"/>
                <a:ea typeface="MetricHPE" charset="0"/>
                <a:cs typeface="MetricHPE" charset="0"/>
              </a:rPr>
              <a:t>Localization Support</a:t>
            </a:r>
            <a:endParaRPr lang="en-US" sz="2400" dirty="0">
              <a:latin typeface="MetricHPE" charset="0"/>
              <a:ea typeface="MetricHPE" charset="0"/>
              <a:cs typeface="MetricH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37" t="-165480" r="-11237" b="-257860"/>
          <a:stretch/>
        </p:blipFill>
        <p:spPr>
          <a:xfrm>
            <a:off x="609441" y="519236"/>
            <a:ext cx="10969943" cy="471338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is flexible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51958" y="675372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301135" y="4311168"/>
            <a:ext cx="6176959" cy="596900"/>
            <a:chOff x="3301135" y="4913051"/>
            <a:chExt cx="6176959" cy="596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1135" y="4913051"/>
              <a:ext cx="2006600" cy="5969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014" y="4930831"/>
              <a:ext cx="3307080" cy="5791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307735" y="3612358"/>
            <a:ext cx="1573354" cy="335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MetricHPE Light" charset="0"/>
                <a:ea typeface="MetricHPE Light" charset="0"/>
                <a:cs typeface="MetricHPE Light" charset="0"/>
              </a:rPr>
              <a:t>Coming soon</a:t>
            </a:r>
            <a:r>
              <a:rPr lang="mr-IN" dirty="0" smtClean="0">
                <a:latin typeface="MetricHPE Light" charset="0"/>
                <a:ea typeface="MetricHPE Light" charset="0"/>
                <a:cs typeface="MetricHPE Light" charset="0"/>
              </a:rPr>
              <a:t>…</a:t>
            </a:r>
            <a:endParaRPr lang="en-US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499533" y="6079067"/>
            <a:ext cx="1286934" cy="67465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is a community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51958" y="675372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989" y="1371600"/>
            <a:ext cx="9660431" cy="11154704"/>
          </a:xfrm>
          <a:prstGeom prst="rect">
            <a:avLst/>
          </a:prstGeom>
          <a:effectLst>
            <a:outerShdw blurRad="304800" dist="139700" dir="5400000" algn="ctr" rotWithShape="0">
              <a:srgbClr val="000000">
                <a:alpha val="51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" y="1371601"/>
            <a:ext cx="871888" cy="8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8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and</a:t>
            </a:r>
            <a:r>
              <a:rPr lang="en-US" dirty="0"/>
              <a:t> develop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124" y="767732"/>
            <a:ext cx="13814801" cy="67506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design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51958" y="675372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46904" y="119786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  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44752" y="249631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5900"/>
            <a:ext cx="7567582" cy="2286000"/>
          </a:xfrm>
        </p:spPr>
        <p:txBody>
          <a:bodyPr/>
          <a:lstStyle/>
          <a:p>
            <a:r>
              <a:rPr lang="en-US" sz="7200" dirty="0" smtClean="0">
                <a:solidFill>
                  <a:srgbClr val="262626"/>
                </a:solidFill>
              </a:rPr>
              <a:t>Grommet</a:t>
            </a:r>
            <a:endParaRPr lang="en-US" sz="7200" dirty="0">
              <a:solidFill>
                <a:srgbClr val="262626"/>
              </a:solidFill>
              <a:latin typeface="MetricHPE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8013" y="3758593"/>
            <a:ext cx="9141619" cy="699107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3600" dirty="0" smtClean="0">
                <a:solidFill>
                  <a:srgbClr val="262626"/>
                </a:solidFill>
              </a:rPr>
              <a:t>HPE’s Open Source UX Framework</a:t>
            </a:r>
            <a:endParaRPr lang="en-US" sz="3600" dirty="0">
              <a:solidFill>
                <a:srgbClr val="262626"/>
              </a:solidFill>
              <a:latin typeface="MetricHP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3" y="5536832"/>
            <a:ext cx="712787" cy="8572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25" y="5536832"/>
            <a:ext cx="696328" cy="837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46444" y="5548796"/>
            <a:ext cx="18598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Alan </a:t>
            </a:r>
            <a:r>
              <a:rPr lang="en-US" dirty="0" smtClean="0">
                <a:solidFill>
                  <a:srgbClr val="262626"/>
                </a:solidFill>
              </a:rPr>
              <a:t>Souza</a:t>
            </a:r>
            <a:br>
              <a:rPr lang="en-US" dirty="0" smtClean="0">
                <a:solidFill>
                  <a:srgbClr val="262626"/>
                </a:solidFill>
              </a:rPr>
            </a:br>
            <a:r>
              <a:rPr lang="en-US" dirty="0" smtClean="0">
                <a:solidFill>
                  <a:srgbClr val="262626"/>
                </a:solidFill>
              </a:rPr>
              <a:t>Development </a:t>
            </a:r>
            <a:r>
              <a:rPr lang="en-US" dirty="0">
                <a:solidFill>
                  <a:srgbClr val="262626"/>
                </a:solidFill>
              </a:rPr>
              <a:t>Lead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2905" y="5548796"/>
            <a:ext cx="1499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Tracy </a:t>
            </a:r>
            <a:r>
              <a:rPr lang="en-US" dirty="0" smtClean="0">
                <a:solidFill>
                  <a:srgbClr val="262626"/>
                </a:solidFill>
              </a:rPr>
              <a:t>Barmore</a:t>
            </a:r>
            <a:br>
              <a:rPr lang="en-US" dirty="0" smtClean="0">
                <a:solidFill>
                  <a:srgbClr val="262626"/>
                </a:solidFill>
              </a:rPr>
            </a:br>
            <a:r>
              <a:rPr lang="en-US" dirty="0" smtClean="0">
                <a:solidFill>
                  <a:srgbClr val="262626"/>
                </a:solidFill>
              </a:rPr>
              <a:t>Design </a:t>
            </a:r>
            <a:r>
              <a:rPr lang="en-US" dirty="0">
                <a:solidFill>
                  <a:srgbClr val="262626"/>
                </a:solidFill>
              </a:rPr>
              <a:t>Lead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021" y="1087988"/>
            <a:ext cx="4656836" cy="57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iconography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51958" y="675372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46904" y="119786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  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44752" y="249631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-3015465" y="1197864"/>
            <a:ext cx="15367627" cy="4736592"/>
            <a:chOff x="-1223241" y="1197864"/>
            <a:chExt cx="15367627" cy="47365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7024"/>
            <a:stretch/>
          </p:blipFill>
          <p:spPr>
            <a:xfrm>
              <a:off x="-1223241" y="1197864"/>
              <a:ext cx="7777709" cy="47365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9604" y="1265753"/>
              <a:ext cx="7644782" cy="4595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8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16" y="2286000"/>
            <a:ext cx="613896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50" y="1605192"/>
            <a:ext cx="4967764" cy="6858000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develop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51958" y="675372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46904" y="119786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  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62" y="1002741"/>
            <a:ext cx="5409248" cy="6858000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98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live preview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51958" y="675372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46904" y="119786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  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55" y="945418"/>
            <a:ext cx="10497245" cy="78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2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by the numbers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/>
            </a:r>
            <a:b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0" y="1370394"/>
            <a:ext cx="10969943" cy="41725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year over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46020" y="6240779"/>
            <a:ext cx="7857707" cy="617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baseline="30000" dirty="0" smtClean="0">
                <a:latin typeface="MetricHPE Light" charset="0"/>
                <a:ea typeface="MetricHPE Light" charset="0"/>
                <a:cs typeface="MetricHPE Light" charset="0"/>
              </a:rPr>
              <a:t>1</a:t>
            </a: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</a:rPr>
              <a:t> </a:t>
            </a: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  <a:hlinkClick r:id="rId4"/>
              </a:rPr>
              <a:t>https</a:t>
            </a:r>
            <a:r>
              <a:rPr lang="en-US" sz="1000" dirty="0">
                <a:latin typeface="MetricHPE Light" charset="0"/>
                <a:ea typeface="MetricHPE Light" charset="0"/>
                <a:cs typeface="MetricHPE Light" charset="0"/>
                <a:hlinkClick r:id="rId4"/>
              </a:rPr>
              <a:t>://</a:t>
            </a: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  <a:hlinkClick r:id="rId4"/>
              </a:rPr>
              <a:t>twitter.com/grommetux</a:t>
            </a:r>
            <a:endParaRPr lang="en-US" sz="1000" dirty="0" smtClean="0">
              <a:latin typeface="MetricHPE Light" charset="0"/>
              <a:ea typeface="MetricHPE Light" charset="0"/>
              <a:cs typeface="MetricHPE Light" charset="0"/>
            </a:endParaRPr>
          </a:p>
          <a:p>
            <a:pPr>
              <a:lnSpc>
                <a:spcPct val="90000"/>
              </a:lnSpc>
            </a:pPr>
            <a:r>
              <a:rPr lang="en-US" sz="1000" baseline="30000" dirty="0" smtClean="0">
                <a:latin typeface="MetricHPE Light" charset="0"/>
                <a:ea typeface="MetricHPE Light" charset="0"/>
                <a:cs typeface="MetricHPE Light" charset="0"/>
              </a:rPr>
              <a:t>2</a:t>
            </a: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</a:rPr>
              <a:t> </a:t>
            </a: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  <a:hlinkClick r:id="rId5"/>
              </a:rPr>
              <a:t>http://npmjs.com/package/grommet</a:t>
            </a:r>
            <a:r>
              <a:rPr lang="en-US" sz="1000" dirty="0">
                <a:latin typeface="MetricHPE Light" charset="0"/>
                <a:ea typeface="MetricHPE Light" charset="0"/>
                <a:cs typeface="MetricHPE Light" charset="0"/>
              </a:rPr>
              <a:t> </a:t>
            </a:r>
            <a:endParaRPr lang="en-US" sz="1000" dirty="0" smtClean="0">
              <a:latin typeface="MetricHPE Light" charset="0"/>
              <a:ea typeface="MetricHPE Light" charset="0"/>
              <a:cs typeface="MetricHPE Light" charset="0"/>
            </a:endParaRPr>
          </a:p>
          <a:p>
            <a:pPr>
              <a:lnSpc>
                <a:spcPct val="90000"/>
              </a:lnSpc>
            </a:pPr>
            <a:r>
              <a:rPr lang="en-US" sz="1000" baseline="30000" dirty="0" smtClean="0">
                <a:latin typeface="MetricHPE Light" charset="0"/>
                <a:ea typeface="MetricHPE Light" charset="0"/>
                <a:cs typeface="MetricHPE Light" charset="0"/>
              </a:rPr>
              <a:t>3</a:t>
            </a: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</a:rPr>
              <a:t> </a:t>
            </a: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  <a:hlinkClick r:id="rId6"/>
              </a:rPr>
              <a:t>http</a:t>
            </a:r>
            <a:r>
              <a:rPr lang="en-US" sz="1000" dirty="0">
                <a:latin typeface="MetricHPE Light" charset="0"/>
                <a:ea typeface="MetricHPE Light" charset="0"/>
                <a:cs typeface="MetricHPE Light" charset="0"/>
                <a:hlinkClick r:id="rId6"/>
              </a:rPr>
              <a:t>://</a:t>
            </a: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  <a:hlinkClick r:id="rId6"/>
              </a:rPr>
              <a:t>grommet.slack</a:t>
            </a:r>
            <a:endParaRPr lang="en-US" sz="100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6270" y="2553729"/>
            <a:ext cx="337751" cy="3954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  <a:latin typeface="MetricHPE Light" charset="0"/>
                <a:ea typeface="MetricHPE Light" charset="0"/>
                <a:cs typeface="MetricHPE Light" charset="0"/>
              </a:rPr>
              <a:t>1</a:t>
            </a:r>
            <a:endParaRPr lang="en-US" sz="1000" dirty="0">
              <a:solidFill>
                <a:schemeClr val="bg1"/>
              </a:solidFill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5880" y="2553728"/>
            <a:ext cx="337751" cy="3954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MetricHPE Light" charset="0"/>
                <a:ea typeface="MetricHPE Light" charset="0"/>
                <a:cs typeface="MetricHPE Light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97978" y="2553728"/>
            <a:ext cx="337751" cy="3954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MetricHPE Light" charset="0"/>
                <a:ea typeface="MetricHPE Light" charset="0"/>
                <a:cs typeface="MetricHPE Light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65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downloads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427" y="2604893"/>
            <a:ext cx="6300645" cy="4253107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261" y="1655207"/>
            <a:ext cx="4584700" cy="1625600"/>
          </a:xfrm>
          <a:prstGeom prst="rect">
            <a:avLst/>
          </a:prstGeom>
          <a:ln w="203200">
            <a:solidFill>
              <a:schemeClr val="accent3"/>
            </a:solidFill>
            <a:miter lim="800000"/>
          </a:ln>
        </p:spPr>
      </p:pic>
      <p:sp>
        <p:nvSpPr>
          <p:cNvPr id="9" name="TextBox 8"/>
          <p:cNvSpPr txBox="1"/>
          <p:nvPr/>
        </p:nvSpPr>
        <p:spPr>
          <a:xfrm>
            <a:off x="8567350" y="6240779"/>
            <a:ext cx="2312773" cy="617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</a:rPr>
              <a:t>*</a:t>
            </a:r>
            <a:r>
              <a:rPr lang="en-US" sz="1000" dirty="0" smtClean="0"/>
              <a:t> </a:t>
            </a:r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npmjs.com/package/grommet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0880124" y="1457498"/>
            <a:ext cx="337751" cy="3954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dirty="0" smtClean="0">
                <a:solidFill>
                  <a:srgbClr val="FD9A69"/>
                </a:solidFill>
                <a:latin typeface="MetricHPE Light" charset="0"/>
                <a:ea typeface="MetricHPE Light" charset="0"/>
                <a:cs typeface="MetricHPE Light" charset="0"/>
              </a:rPr>
              <a:t>*</a:t>
            </a:r>
            <a:endParaRPr lang="en-US" sz="4800" dirty="0">
              <a:solidFill>
                <a:srgbClr val="FD9A69"/>
              </a:solidFill>
              <a:latin typeface="MetricHPE Light" charset="0"/>
              <a:ea typeface="MetricHPE Light" charset="0"/>
              <a:cs typeface="MetricHP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83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GitHub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4683" y="5030821"/>
            <a:ext cx="3296830" cy="8147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HPE Open Source Project</a:t>
            </a:r>
            <a:endParaRPr lang="en-US" sz="240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323919" y="2692006"/>
            <a:ext cx="7082113" cy="3153539"/>
            <a:chOff x="5205931" y="2203767"/>
            <a:chExt cx="7082113" cy="3153539"/>
          </a:xfrm>
        </p:grpSpPr>
        <p:sp>
          <p:nvSpPr>
            <p:cNvPr id="11" name="TextBox 10"/>
            <p:cNvSpPr txBox="1"/>
            <p:nvPr/>
          </p:nvSpPr>
          <p:spPr>
            <a:xfrm>
              <a:off x="5205931" y="4542582"/>
              <a:ext cx="2438650" cy="8147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Pull Requests</a:t>
              </a:r>
              <a:endParaRPr lang="en-US" sz="2400" dirty="0">
                <a:latin typeface="MetricHPE Light" charset="0"/>
                <a:ea typeface="MetricHPE Light" charset="0"/>
                <a:cs typeface="MetricHPE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05931" y="3692486"/>
              <a:ext cx="2438650" cy="1234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6600" b="1" dirty="0" smtClean="0">
                  <a:latin typeface="+mj-lt"/>
                </a:rPr>
                <a:t>496</a:t>
              </a:r>
              <a:endParaRPr lang="en-US" sz="6600" b="1" dirty="0"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05253" y="4542582"/>
              <a:ext cx="2438650" cy="8147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Stargazers</a:t>
              </a:r>
              <a:endParaRPr lang="en-US" sz="2400" dirty="0">
                <a:latin typeface="MetricHPE Light" charset="0"/>
                <a:ea typeface="MetricHPE Light" charset="0"/>
                <a:cs typeface="MetricHPE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5252" y="3692486"/>
              <a:ext cx="2807109" cy="1234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6600" b="1" dirty="0" smtClean="0">
                  <a:latin typeface="+mj-lt"/>
                </a:rPr>
                <a:t>1,489</a:t>
              </a:r>
              <a:endParaRPr lang="en-US" sz="6600" b="1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49394" y="4542582"/>
              <a:ext cx="2438650" cy="8147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Contributors</a:t>
              </a:r>
              <a:endParaRPr lang="en-US" sz="2400" dirty="0">
                <a:latin typeface="MetricHPE Light" charset="0"/>
                <a:ea typeface="MetricHPE Light" charset="0"/>
                <a:cs typeface="MetricHPE Light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49394" y="3692486"/>
              <a:ext cx="2438650" cy="12341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6600" b="1" dirty="0" smtClean="0">
                  <a:latin typeface="+mj-lt"/>
                </a:rPr>
                <a:t>62</a:t>
              </a:r>
              <a:endParaRPr lang="en-US" sz="6600" b="1" dirty="0">
                <a:latin typeface="+mj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5931" y="2221696"/>
              <a:ext cx="860627" cy="107578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5252" y="2203767"/>
              <a:ext cx="1120608" cy="109371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1890" y="2269885"/>
              <a:ext cx="860312" cy="1027595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82" y="1329329"/>
            <a:ext cx="4071322" cy="34945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471391" y="1260504"/>
            <a:ext cx="1320408" cy="1320406"/>
            <a:chOff x="3137700" y="1514169"/>
            <a:chExt cx="1320408" cy="1320406"/>
          </a:xfrm>
        </p:grpSpPr>
        <p:sp>
          <p:nvSpPr>
            <p:cNvPr id="27" name="Oval 26"/>
            <p:cNvSpPr/>
            <p:nvPr/>
          </p:nvSpPr>
          <p:spPr bwMode="ltGray">
            <a:xfrm>
              <a:off x="3137700" y="1514169"/>
              <a:ext cx="1320408" cy="1320406"/>
            </a:xfrm>
            <a:prstGeom prst="ellipse">
              <a:avLst/>
            </a:prstGeom>
            <a:solidFill>
              <a:srgbClr val="01A982"/>
            </a:solidFill>
            <a:ln w="19050">
              <a:noFill/>
            </a:ln>
            <a:effectLst>
              <a:outerShdw blurRad="304800" dist="152400" dir="5400000" algn="ctr" rotWithShape="0">
                <a:srgbClr val="000000">
                  <a:alpha val="1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99448" y="1815164"/>
              <a:ext cx="884080" cy="950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6000" baseline="30000" dirty="0" smtClean="0">
                  <a:solidFill>
                    <a:schemeClr val="bg1"/>
                  </a:solidFill>
                  <a:latin typeface="MetricHPE Light" charset="0"/>
                  <a:ea typeface="MetricHPE Light" charset="0"/>
                  <a:cs typeface="MetricHPE Light" charset="0"/>
                </a:rPr>
                <a:t>#</a:t>
              </a:r>
              <a:r>
                <a:rPr lang="en-US" sz="72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US" sz="7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46020" y="6240779"/>
            <a:ext cx="7857707" cy="617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>
                <a:latin typeface="MetricHPE Light" charset="0"/>
                <a:ea typeface="MetricHPE Light" charset="0"/>
                <a:cs typeface="MetricHPE Light" charset="0"/>
              </a:rPr>
              <a:t>* </a:t>
            </a:r>
            <a:r>
              <a:rPr lang="en-US" sz="1000" dirty="0">
                <a:latin typeface="MetricHPE Light" charset="0"/>
                <a:ea typeface="MetricHPE Light" charset="0"/>
                <a:cs typeface="MetricHPE Light" charset="0"/>
                <a:hlinkClick r:id="rId7"/>
              </a:rPr>
              <a:t>http://github.com/grommet</a:t>
            </a:r>
            <a:endParaRPr lang="en-US" sz="100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56027" y="4199432"/>
            <a:ext cx="337751" cy="3954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MetricHPE Light" charset="0"/>
                <a:ea typeface="MetricHPE Light" charset="0"/>
                <a:cs typeface="MetricHPE Light" charset="0"/>
              </a:rPr>
              <a:t>*</a:t>
            </a:r>
            <a:endParaRPr lang="en-US" sz="360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2446020" y="6240779"/>
            <a:ext cx="7857707" cy="617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MetricHPE Light" charset="0"/>
                <a:ea typeface="MetricHPE Light" charset="0"/>
                <a:cs typeface="MetricHPE Light" charset="0"/>
              </a:rPr>
              <a:t>*</a:t>
            </a:r>
            <a:r>
              <a:rPr lang="en-US" sz="1000" dirty="0">
                <a:latin typeface="MetricHPE Light" charset="0"/>
                <a:ea typeface="MetricHPE Light" charset="0"/>
                <a:cs typeface="MetricHPE Light" charset="0"/>
              </a:rPr>
              <a:t>* Estimates limited to HPE Experience Marketing projects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MetricHPE Light" charset="0"/>
                <a:ea typeface="MetricHPE Light" charset="0"/>
                <a:cs typeface="MetricHPE Light" charset="0"/>
              </a:rPr>
              <a:t>** Costs compared to average consulting hourly rate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project costs savings*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440" y="1371600"/>
            <a:ext cx="5879940" cy="11690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Due </a:t>
            </a:r>
            <a:r>
              <a:rPr lang="en-US" sz="2400" dirty="0">
                <a:latin typeface="MetricHPE Light" charset="0"/>
                <a:ea typeface="MetricHPE Light" charset="0"/>
                <a:cs typeface="MetricHPE Light" charset="0"/>
              </a:rPr>
              <a:t>to the continuous </a:t>
            </a: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increase in the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reuse </a:t>
            </a:r>
            <a:r>
              <a:rPr lang="en-US" sz="2400" dirty="0">
                <a:latin typeface="MetricHPE Light" charset="0"/>
                <a:ea typeface="MetricHPE Light" charset="0"/>
                <a:cs typeface="MetricHPE Light" charset="0"/>
              </a:rPr>
              <a:t>of code and in-house </a:t>
            </a: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built grommet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management </a:t>
            </a:r>
            <a:r>
              <a:rPr lang="en-US" sz="2400" dirty="0">
                <a:latin typeface="MetricHPE Light" charset="0"/>
                <a:ea typeface="MetricHPE Light" charset="0"/>
                <a:cs typeface="MetricHPE Light" charset="0"/>
              </a:rPr>
              <a:t>systems</a:t>
            </a: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.**</a:t>
            </a:r>
            <a:endParaRPr lang="en-US" sz="2400" dirty="0">
              <a:latin typeface="MetricHPE Light" charset="0"/>
              <a:ea typeface="MetricHPE Light" charset="0"/>
              <a:cs typeface="MetricHPE Light" charset="0"/>
            </a:endParaRP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638774" y="2869205"/>
            <a:ext cx="10410226" cy="2505210"/>
            <a:chOff x="609440" y="3085515"/>
            <a:chExt cx="10410226" cy="2505210"/>
          </a:xfrm>
        </p:grpSpPr>
        <p:grpSp>
          <p:nvGrpSpPr>
            <p:cNvPr id="39" name="Group 38"/>
            <p:cNvGrpSpPr/>
            <p:nvPr/>
          </p:nvGrpSpPr>
          <p:grpSpPr>
            <a:xfrm>
              <a:off x="609440" y="4580182"/>
              <a:ext cx="1899366" cy="884903"/>
              <a:chOff x="609440" y="4580182"/>
              <a:chExt cx="1899366" cy="884903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220620" y="4580182"/>
                <a:ext cx="1288186" cy="884903"/>
                <a:chOff x="609440" y="3472803"/>
                <a:chExt cx="1288186" cy="884903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609440" y="3472803"/>
                  <a:ext cx="1288186" cy="6305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4800" b="1" dirty="0" smtClean="0">
                      <a:latin typeface="+mj-lt"/>
                    </a:rPr>
                    <a:t>26</a:t>
                  </a:r>
                  <a:r>
                    <a:rPr lang="en-US" sz="4800" dirty="0" smtClean="0">
                      <a:latin typeface="MetricHPE Light" charset="0"/>
                      <a:ea typeface="MetricHPE Light" charset="0"/>
                      <a:cs typeface="MetricHPE Light" charset="0"/>
                    </a:rPr>
                    <a:t>%</a:t>
                  </a:r>
                  <a:endParaRPr lang="en-US" sz="4800" dirty="0">
                    <a:latin typeface="MetricHPE Light" charset="0"/>
                    <a:ea typeface="MetricHPE Light" charset="0"/>
                    <a:cs typeface="MetricHPE Light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09440" y="4103321"/>
                  <a:ext cx="1288186" cy="2543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r>
                    <a:rPr lang="en-US" sz="2000" dirty="0" smtClean="0">
                      <a:latin typeface="MetricHPE Light" charset="0"/>
                      <a:ea typeface="MetricHPE Light" charset="0"/>
                      <a:cs typeface="MetricHPE Light" charset="0"/>
                    </a:rPr>
                    <a:t>Pathfinder</a:t>
                  </a:r>
                  <a:endParaRPr lang="en-US" sz="2000" dirty="0">
                    <a:latin typeface="MetricHPE Light" charset="0"/>
                    <a:ea typeface="MetricHPE Light" charset="0"/>
                    <a:cs typeface="MetricHPE Light" charset="0"/>
                  </a:endParaRP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 bwMode="ltGray">
              <a:xfrm>
                <a:off x="609440" y="5014452"/>
                <a:ext cx="412178" cy="409490"/>
              </a:xfrm>
              <a:prstGeom prst="rect">
                <a:avLst/>
              </a:prstGeom>
              <a:solidFill>
                <a:srgbClr val="FD9A6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676536" y="3911423"/>
              <a:ext cx="1897590" cy="1611928"/>
              <a:chOff x="2824016" y="3911423"/>
              <a:chExt cx="1897590" cy="161192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433420" y="4583286"/>
                <a:ext cx="1288186" cy="940065"/>
                <a:chOff x="2117925" y="3472803"/>
                <a:chExt cx="1288186" cy="940065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2117925" y="3472803"/>
                  <a:ext cx="1288186" cy="6305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4800" b="1" dirty="0" smtClean="0">
                      <a:latin typeface="+mj-lt"/>
                    </a:rPr>
                    <a:t>65</a:t>
                  </a:r>
                  <a:r>
                    <a:rPr lang="en-US" sz="4800" dirty="0" smtClean="0">
                      <a:latin typeface="MetricHPE Light" charset="0"/>
                      <a:ea typeface="MetricHPE Light" charset="0"/>
                      <a:cs typeface="MetricHPE Light" charset="0"/>
                    </a:rPr>
                    <a:t>%</a:t>
                  </a:r>
                  <a:endParaRPr lang="en-US" sz="4800" dirty="0">
                    <a:latin typeface="MetricHPE Light" charset="0"/>
                    <a:ea typeface="MetricHPE Light" charset="0"/>
                    <a:cs typeface="MetricHPE Light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2117925" y="4103322"/>
                  <a:ext cx="1288186" cy="3095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r>
                    <a:rPr lang="en-US" sz="2000" dirty="0" smtClean="0">
                      <a:latin typeface="MetricHPE Light" charset="0"/>
                      <a:ea typeface="MetricHPE Light" charset="0"/>
                      <a:cs typeface="MetricHPE Light" charset="0"/>
                    </a:rPr>
                    <a:t>Labs</a:t>
                  </a:r>
                  <a:endParaRPr lang="en-US" sz="2000" dirty="0">
                    <a:latin typeface="MetricHPE Light" charset="0"/>
                    <a:ea typeface="MetricHPE Light" charset="0"/>
                    <a:cs typeface="MetricHPE Light" charset="0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 bwMode="ltGray">
              <a:xfrm>
                <a:off x="2824016" y="3911423"/>
                <a:ext cx="412178" cy="1512519"/>
              </a:xfrm>
              <a:prstGeom prst="rect">
                <a:avLst/>
              </a:prstGeom>
              <a:solidFill>
                <a:srgbClr val="FD9A6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757211" y="3616456"/>
              <a:ext cx="1892323" cy="1974269"/>
              <a:chOff x="5140666" y="3616456"/>
              <a:chExt cx="1892323" cy="1974269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5744803" y="4573454"/>
                <a:ext cx="1288186" cy="1017271"/>
                <a:chOff x="3516259" y="3472803"/>
                <a:chExt cx="1288186" cy="1017271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3516259" y="3472803"/>
                  <a:ext cx="1288186" cy="6305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4800" b="1" dirty="0" smtClean="0">
                      <a:latin typeface="+mj-lt"/>
                    </a:rPr>
                    <a:t>75</a:t>
                  </a:r>
                  <a:r>
                    <a:rPr lang="en-US" sz="4800" dirty="0" smtClean="0">
                      <a:latin typeface="MetricHPE Light" charset="0"/>
                      <a:ea typeface="MetricHPE Light" charset="0"/>
                      <a:cs typeface="MetricHPE Light" charset="0"/>
                    </a:rPr>
                    <a:t>%</a:t>
                  </a:r>
                  <a:endParaRPr lang="en-US" sz="4800" dirty="0">
                    <a:latin typeface="MetricHPE Light" charset="0"/>
                    <a:ea typeface="MetricHPE Light" charset="0"/>
                    <a:cs typeface="MetricHPE Light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516259" y="4103321"/>
                  <a:ext cx="1288186" cy="3867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r>
                    <a:rPr lang="en-US" sz="2000" dirty="0" smtClean="0">
                      <a:latin typeface="MetricHPE Light" charset="0"/>
                      <a:ea typeface="MetricHPE Light" charset="0"/>
                      <a:cs typeface="MetricHPE Light" charset="0"/>
                    </a:rPr>
                    <a:t>BrandCentral</a:t>
                  </a:r>
                  <a:endParaRPr lang="en-US" sz="2000" dirty="0">
                    <a:latin typeface="MetricHPE Light" charset="0"/>
                    <a:ea typeface="MetricHPE Light" charset="0"/>
                    <a:cs typeface="MetricHPE Light" charset="0"/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 bwMode="ltGray">
              <a:xfrm>
                <a:off x="5140666" y="3616456"/>
                <a:ext cx="412178" cy="1807486"/>
              </a:xfrm>
              <a:prstGeom prst="rect">
                <a:avLst/>
              </a:prstGeom>
              <a:solidFill>
                <a:srgbClr val="FD9A6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7067867" y="3213333"/>
              <a:ext cx="1869516" cy="2369375"/>
              <a:chOff x="7598809" y="3213333"/>
              <a:chExt cx="1869516" cy="236937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8180139" y="4565437"/>
                <a:ext cx="1288186" cy="1017271"/>
                <a:chOff x="5262502" y="3472803"/>
                <a:chExt cx="1288186" cy="1017271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5262502" y="3472803"/>
                  <a:ext cx="1288186" cy="6305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4800" b="1" dirty="0" smtClean="0">
                      <a:latin typeface="+mj-lt"/>
                    </a:rPr>
                    <a:t>83</a:t>
                  </a:r>
                  <a:r>
                    <a:rPr lang="en-US" sz="4800" dirty="0" smtClean="0">
                      <a:latin typeface="MetricHPE Light" charset="0"/>
                      <a:ea typeface="MetricHPE Light" charset="0"/>
                      <a:cs typeface="MetricHPE Light" charset="0"/>
                    </a:rPr>
                    <a:t>%</a:t>
                  </a:r>
                  <a:endParaRPr lang="en-US" sz="4800" dirty="0">
                    <a:latin typeface="MetricHPE Light" charset="0"/>
                    <a:ea typeface="MetricHPE Light" charset="0"/>
                    <a:cs typeface="MetricHPE Light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5262502" y="4103321"/>
                  <a:ext cx="1288186" cy="3867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r>
                    <a:rPr lang="en-US" sz="2000" dirty="0" smtClean="0">
                      <a:latin typeface="MetricHPE Light" charset="0"/>
                      <a:ea typeface="MetricHPE Light" charset="0"/>
                      <a:cs typeface="MetricHPE Light" charset="0"/>
                    </a:rPr>
                    <a:t>MyRooms</a:t>
                  </a:r>
                  <a:endParaRPr lang="en-US" sz="2000" dirty="0">
                    <a:latin typeface="MetricHPE Light" charset="0"/>
                    <a:ea typeface="MetricHPE Light" charset="0"/>
                    <a:cs typeface="MetricHPE Light" charset="0"/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 bwMode="ltGray">
              <a:xfrm>
                <a:off x="7598809" y="3213333"/>
                <a:ext cx="412178" cy="2210609"/>
              </a:xfrm>
              <a:prstGeom prst="rect">
                <a:avLst/>
              </a:prstGeom>
              <a:solidFill>
                <a:srgbClr val="FD9A6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9153701" y="3085515"/>
              <a:ext cx="1865965" cy="2505210"/>
              <a:chOff x="10274581" y="3085515"/>
              <a:chExt cx="1865965" cy="250521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0852360" y="4573454"/>
                <a:ext cx="1288186" cy="1017271"/>
                <a:chOff x="6680795" y="3472803"/>
                <a:chExt cx="1288186" cy="1017271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6680795" y="3472803"/>
                  <a:ext cx="1288186" cy="6305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4800" b="1" dirty="0" smtClean="0">
                      <a:latin typeface="+mj-lt"/>
                    </a:rPr>
                    <a:t>88</a:t>
                  </a:r>
                  <a:r>
                    <a:rPr lang="en-US" sz="4800" dirty="0" smtClean="0">
                      <a:latin typeface="MetricHPE Light" charset="0"/>
                      <a:ea typeface="MetricHPE Light" charset="0"/>
                      <a:cs typeface="MetricHPE Light" charset="0"/>
                    </a:rPr>
                    <a:t>%</a:t>
                  </a:r>
                  <a:endParaRPr lang="en-US" sz="4800" dirty="0">
                    <a:latin typeface="MetricHPE Light" charset="0"/>
                    <a:ea typeface="MetricHPE Light" charset="0"/>
                    <a:cs typeface="MetricHPE Light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6680795" y="4103321"/>
                  <a:ext cx="1288186" cy="3867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r>
                    <a:rPr lang="en-US" sz="2000" dirty="0" smtClean="0">
                      <a:latin typeface="MetricHPE Light" charset="0"/>
                      <a:ea typeface="MetricHPE Light" charset="0"/>
                      <a:cs typeface="MetricHPE Light" charset="0"/>
                    </a:rPr>
                    <a:t>Data Center Care</a:t>
                  </a:r>
                  <a:endParaRPr lang="en-US" sz="2000" dirty="0">
                    <a:latin typeface="MetricHPE Light" charset="0"/>
                    <a:ea typeface="MetricHPE Light" charset="0"/>
                    <a:cs typeface="MetricHPE Light" charset="0"/>
                  </a:endParaRPr>
                </a:p>
              </p:txBody>
            </p:sp>
          </p:grpSp>
          <p:sp>
            <p:nvSpPr>
              <p:cNvPr id="34" name="Rectangle 33"/>
              <p:cNvSpPr/>
              <p:nvPr/>
            </p:nvSpPr>
            <p:spPr bwMode="ltGray">
              <a:xfrm>
                <a:off x="10274581" y="3085515"/>
                <a:ext cx="412178" cy="2338427"/>
              </a:xfrm>
              <a:prstGeom prst="rect">
                <a:avLst/>
              </a:prstGeom>
              <a:solidFill>
                <a:srgbClr val="FD9A6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 smtClean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82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overall savings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12060" y="3696080"/>
            <a:ext cx="4736940" cy="11690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3600" dirty="0" smtClean="0">
                <a:latin typeface="MetricHPE Light" charset="0"/>
                <a:ea typeface="MetricHPE Light" charset="0"/>
                <a:cs typeface="MetricHPE Light" charset="0"/>
              </a:rPr>
              <a:t>in year to date savings by</a:t>
            </a:r>
          </a:p>
          <a:p>
            <a:r>
              <a:rPr lang="en-US" sz="3600" dirty="0" smtClean="0">
                <a:latin typeface="MetricHPE Light" charset="0"/>
                <a:ea typeface="MetricHPE Light" charset="0"/>
                <a:cs typeface="MetricHPE Light" charset="0"/>
              </a:rPr>
              <a:t>Using Grommet instead of </a:t>
            </a:r>
          </a:p>
          <a:p>
            <a:r>
              <a:rPr lang="en-US" sz="3600" dirty="0" smtClean="0">
                <a:latin typeface="MetricHPE Light" charset="0"/>
                <a:ea typeface="MetricHPE Light" charset="0"/>
                <a:cs typeface="MetricHPE Light" charset="0"/>
              </a:rPr>
              <a:t>external agencies.</a:t>
            </a:r>
            <a:endParaRPr lang="en-US" sz="360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pic>
        <p:nvPicPr>
          <p:cNvPr id="6" name="greml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8804" y="1543093"/>
            <a:ext cx="4255140" cy="63827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12060" y="1925154"/>
            <a:ext cx="4687747" cy="17709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400" b="1" dirty="0" smtClean="0">
                <a:latin typeface="+mj-lt"/>
              </a:rPr>
              <a:t>$1.5M</a:t>
            </a:r>
            <a:endParaRPr lang="en-US" sz="144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12060" y="6240779"/>
            <a:ext cx="3991667" cy="617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MetricHPE Light" charset="0"/>
                <a:ea typeface="MetricHPE Light" charset="0"/>
                <a:cs typeface="MetricHPE Light" charset="0"/>
              </a:rPr>
              <a:t>*</a:t>
            </a:r>
            <a:r>
              <a:rPr lang="en-US" sz="1000" dirty="0">
                <a:latin typeface="MetricHPE Light" charset="0"/>
                <a:ea typeface="MetricHPE Light" charset="0"/>
                <a:cs typeface="MetricHPE Light" charset="0"/>
              </a:rPr>
              <a:t>* Estimates limited to HPE Experience Marketing projects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MetricHPE Light" charset="0"/>
                <a:ea typeface="MetricHPE Light" charset="0"/>
                <a:cs typeface="MetricHPE Light" charset="0"/>
              </a:rPr>
              <a:t>** Costs compared to average consulting hourly rate</a:t>
            </a:r>
          </a:p>
        </p:txBody>
      </p:sp>
    </p:spTree>
    <p:extLst>
      <p:ext uri="{BB962C8B-B14F-4D97-AF65-F5344CB8AC3E}">
        <p14:creationId xmlns:p14="http://schemas.microsoft.com/office/powerpoint/2010/main" val="5864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showcase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W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hat 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is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grommet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Placeholder 8" descr="Group.png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b="-41"/>
          <a:stretch>
            <a:fillRect/>
          </a:stretch>
        </p:blipFill>
        <p:spPr bwMode="ltGray">
          <a:xfrm>
            <a:off x="2910181" y="2340593"/>
            <a:ext cx="6075853" cy="1211961"/>
          </a:xfrm>
          <a:prstGeom prst="rect">
            <a:avLst/>
          </a:prstGeom>
        </p:spPr>
      </p:pic>
      <p:sp>
        <p:nvSpPr>
          <p:cNvPr id="2" name="Text Placeholder 2"/>
          <p:cNvSpPr txBox="1">
            <a:spLocks/>
          </p:cNvSpPr>
          <p:nvPr/>
        </p:nvSpPr>
        <p:spPr>
          <a:xfrm>
            <a:off x="1566004" y="4521547"/>
            <a:ext cx="8764206" cy="14037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We've built a set of tools on top of </a:t>
            </a:r>
            <a:r>
              <a:rPr lang="en-US" sz="2400" b="1" dirty="0" err="1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React.js</a:t>
            </a:r>
            <a:r>
              <a:rPr lang="en-US" sz="2400" dirty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 and </a:t>
            </a:r>
            <a:r>
              <a:rPr lang="en-US" sz="2400" b="1" dirty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Sketch</a:t>
            </a:r>
            <a:r>
              <a:rPr lang="en-US" sz="2400" dirty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 that allow developers and designers to create beautiful, comprehensive, flexible, and accessible experiences for all device </a:t>
            </a:r>
            <a:r>
              <a:rPr lang="en-US" sz="2400" dirty="0" smtClean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types in one easy to use package.</a:t>
            </a:r>
            <a:endParaRPr lang="en-US" sz="2400" dirty="0">
              <a:solidFill>
                <a:srgbClr val="000000"/>
              </a:solidFill>
              <a:latin typeface="MetricHPE Light" charset="0"/>
              <a:ea typeface="MetricHPE Light" charset="0"/>
              <a:cs typeface="MetricHP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8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err="1" smtClean="0">
                <a:latin typeface="MetricHPE Light" charset="0"/>
                <a:ea typeface="MetricHPE Light" charset="0"/>
                <a:cs typeface="MetricHPE Light" charset="0"/>
              </a:rPr>
              <a:t>aruba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 profiler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94" y="1252727"/>
            <a:ext cx="7500117" cy="6165961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605" y="2019079"/>
            <a:ext cx="8662995" cy="6165961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98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94" y="1252727"/>
            <a:ext cx="12192000" cy="6035040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err="1" smtClean="0">
                <a:latin typeface="MetricHPE Light" charset="0"/>
                <a:ea typeface="MetricHPE Light" charset="0"/>
                <a:cs typeface="MetricHPE Light" charset="0"/>
              </a:rPr>
              <a:t>ArcSight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 Investigate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0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741" y="2582860"/>
            <a:ext cx="5974901" cy="22791765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</a:t>
            </a:r>
            <a:br>
              <a:rPr lang="en-US" dirty="0" smtClean="0"/>
            </a:br>
            <a:r>
              <a:rPr lang="en-US" b="0" dirty="0" err="1" smtClean="0">
                <a:latin typeface="MetricHPE Light" charset="0"/>
                <a:ea typeface="MetricHPE Light" charset="0"/>
                <a:cs typeface="MetricHPE Light" charset="0"/>
              </a:rPr>
              <a:t>hpe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 labs</a:t>
            </a:r>
            <a:b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</a:br>
            <a:r>
              <a:rPr lang="en-US" sz="1400" b="0" dirty="0">
                <a:latin typeface="MetricHPE Light" charset="0"/>
                <a:ea typeface="MetricHPE Light" charset="0"/>
                <a:cs typeface="MetricHPE Light" charset="0"/>
              </a:rPr>
              <a:t/>
            </a:r>
            <a:br>
              <a:rPr lang="en-US" sz="1400" b="0" dirty="0">
                <a:latin typeface="MetricHPE Light" charset="0"/>
                <a:ea typeface="MetricHPE Light" charset="0"/>
                <a:cs typeface="MetricHPE Light" charset="0"/>
              </a:rPr>
            </a:br>
            <a:r>
              <a:rPr lang="en-US" sz="1400" dirty="0" err="1">
                <a:latin typeface="MetricHPE Semibold" charset="0"/>
                <a:ea typeface="MetricHPE Semibold" charset="0"/>
                <a:cs typeface="MetricHPE Semibold" charset="0"/>
              </a:rPr>
              <a:t>www.labs.hpe.com</a:t>
            </a:r>
            <a:endParaRPr lang="en-US" sz="1400" dirty="0">
              <a:latin typeface="MetricHPE Semibold" charset="0"/>
              <a:ea typeface="MetricHPE Semibold" charset="0"/>
              <a:cs typeface="MetricHPE Semibol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372" y="945419"/>
            <a:ext cx="6765012" cy="31408648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54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remove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2.22222E-6 L 4.375E-6 -3.0548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br>
              <a:rPr lang="en-US" dirty="0" smtClean="0"/>
            </a:b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HPE Passport</a:t>
            </a:r>
            <a:endParaRPr lang="en-US" sz="1400" dirty="0">
              <a:latin typeface="MetricHPE Semibold" charset="0"/>
              <a:ea typeface="MetricHPE Semibold" charset="0"/>
              <a:cs typeface="MetricHPE Semibol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99" y="1890836"/>
            <a:ext cx="9144000" cy="6858000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1" y="0"/>
            <a:ext cx="9144000" cy="6858000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5" name="Rectangle 4"/>
          <p:cNvSpPr/>
          <p:nvPr/>
        </p:nvSpPr>
        <p:spPr bwMode="ltGray">
          <a:xfrm>
            <a:off x="470263" y="6148251"/>
            <a:ext cx="1245326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4543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96" y="2205530"/>
            <a:ext cx="8673904" cy="6858000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HPE 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B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randCentral</a:t>
            </a:r>
            <a:r>
              <a:rPr lang="en-US" sz="1400" b="0" dirty="0">
                <a:latin typeface="MetricHPE Light" charset="0"/>
                <a:ea typeface="MetricHPE Light" charset="0"/>
                <a:cs typeface="MetricHPE Light" charset="0"/>
              </a:rPr>
              <a:t/>
            </a:r>
            <a:br>
              <a:rPr lang="en-US" sz="1400" b="0" dirty="0">
                <a:latin typeface="MetricHPE Light" charset="0"/>
                <a:ea typeface="MetricHPE Light" charset="0"/>
                <a:cs typeface="MetricHPE Light" charset="0"/>
              </a:rPr>
            </a:br>
            <a:r>
              <a:rPr lang="en-US" sz="1400" b="0" dirty="0" smtClean="0">
                <a:latin typeface="MetricHPE Light" charset="0"/>
                <a:ea typeface="MetricHPE Light" charset="0"/>
                <a:cs typeface="MetricHPE Light" charset="0"/>
              </a:rPr>
              <a:t/>
            </a:r>
            <a:br>
              <a:rPr lang="en-US" sz="1400" b="0" dirty="0" smtClean="0">
                <a:latin typeface="MetricHPE Light" charset="0"/>
                <a:ea typeface="MetricHPE Light" charset="0"/>
                <a:cs typeface="MetricHPE Light" charset="0"/>
              </a:rPr>
            </a:br>
            <a:r>
              <a:rPr lang="en-US" sz="1400" b="0" dirty="0"/>
              <a:t> </a:t>
            </a:r>
            <a:r>
              <a:rPr lang="en-US" sz="1400" dirty="0" err="1">
                <a:latin typeface="MetricHPE Semibold" charset="0"/>
                <a:ea typeface="MetricHPE Semibold" charset="0"/>
                <a:cs typeface="MetricHPE Semibold" charset="0"/>
              </a:rPr>
              <a:t>www.hpe.com</a:t>
            </a:r>
            <a:r>
              <a:rPr lang="en-US" sz="1400" dirty="0">
                <a:latin typeface="MetricHPE Semibold" charset="0"/>
                <a:ea typeface="MetricHPE Semibold" charset="0"/>
                <a:cs typeface="MetricHPE Semibold" charset="0"/>
              </a:rPr>
              <a:t>/</a:t>
            </a:r>
            <a:r>
              <a:rPr lang="en-US" sz="1400" dirty="0" err="1">
                <a:latin typeface="MetricHPE Semibold" charset="0"/>
                <a:ea typeface="MetricHPE Semibold" charset="0"/>
                <a:cs typeface="MetricHPE Semibold" charset="0"/>
              </a:rPr>
              <a:t>brandcentral</a:t>
            </a:r>
            <a:endParaRPr lang="en-US" sz="1400" dirty="0">
              <a:latin typeface="MetricHPE Semibold" charset="0"/>
              <a:ea typeface="MetricHPE Semibold" charset="0"/>
              <a:cs typeface="MetricHPE Semi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330"/>
            <a:ext cx="8673904" cy="6858000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42" y="1568245"/>
            <a:ext cx="7244542" cy="6858000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58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0563"/>
            <a:ext cx="7175754" cy="11874876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err="1" smtClean="0">
                <a:latin typeface="MetricHPE Light" charset="0"/>
                <a:ea typeface="MetricHPE Light" charset="0"/>
                <a:cs typeface="MetricHPE Light" charset="0"/>
              </a:rPr>
              <a:t>cms</a:t>
            </a:r>
            <a:endParaRPr lang="en-US" sz="1400" dirty="0">
              <a:latin typeface="MetricHPE Semibold" charset="0"/>
              <a:ea typeface="MetricHPE Semibold" charset="0"/>
              <a:cs typeface="MetricHPE Semi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535" y="1341120"/>
            <a:ext cx="7175754" cy="17944370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46" y="2354682"/>
            <a:ext cx="7175754" cy="5102758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08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582861"/>
            <a:ext cx="4996455" cy="11450208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grommet</a:t>
            </a:r>
            <a:br>
              <a:rPr lang="en-US" dirty="0"/>
            </a:br>
            <a:r>
              <a:rPr lang="en-US" b="0" dirty="0" err="1">
                <a:latin typeface="MetricHPE Light" charset="0"/>
                <a:ea typeface="MetricHPE Light" charset="0"/>
                <a:cs typeface="MetricHPE Light" charset="0"/>
              </a:rPr>
              <a:t>hewlett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 </a:t>
            </a:r>
            <a:r>
              <a:rPr lang="en-US" b="0" dirty="0" err="1">
                <a:latin typeface="MetricHPE Light" charset="0"/>
                <a:ea typeface="MetricHPE Light" charset="0"/>
                <a:cs typeface="MetricHPE Light" charset="0"/>
              </a:rPr>
              <a:t>packard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/>
            </a:r>
            <a:b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</a:b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pathfinder</a:t>
            </a:r>
            <a:b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</a:br>
            <a:r>
              <a:rPr lang="en-US" sz="1400" b="0" dirty="0">
                <a:latin typeface="MetricHPE Light" charset="0"/>
                <a:ea typeface="MetricHPE Light" charset="0"/>
                <a:cs typeface="MetricHPE Light" charset="0"/>
              </a:rPr>
              <a:t/>
            </a:r>
            <a:br>
              <a:rPr lang="en-US" sz="1400" b="0" dirty="0">
                <a:latin typeface="MetricHPE Light" charset="0"/>
                <a:ea typeface="MetricHPE Light" charset="0"/>
                <a:cs typeface="MetricHPE Light" charset="0"/>
              </a:rPr>
            </a:br>
            <a:r>
              <a:rPr lang="en-US" sz="1400" dirty="0" err="1" smtClean="0">
                <a:latin typeface="MetricHPE Semibold" charset="0"/>
                <a:ea typeface="MetricHPE Semibold" charset="0"/>
                <a:cs typeface="MetricHPE Semibold" charset="0"/>
              </a:rPr>
              <a:t>www.hewlettpackardpathfinder.com</a:t>
            </a:r>
            <a:endParaRPr lang="en-US" sz="1400" dirty="0">
              <a:latin typeface="MetricHPE Semibold" charset="0"/>
              <a:ea typeface="MetricHPE Semibold" charset="0"/>
              <a:cs typeface="MetricHPE Semibol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13" y="945418"/>
            <a:ext cx="7738870" cy="26887201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16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remove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1.85185E-6 L -1.66667E-6 -3.0548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296" y="1252727"/>
            <a:ext cx="6964534" cy="6159902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grommet 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HPE hyper converged operating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37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09" y="2019079"/>
            <a:ext cx="8662995" cy="5744758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50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drone</a:t>
            </a:r>
            <a:endParaRPr lang="en-US" sz="1400" dirty="0">
              <a:latin typeface="MetricHPE Semibold" charset="0"/>
              <a:ea typeface="MetricHPE Semibold" charset="0"/>
              <a:cs typeface="MetricHPE Semi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75" y="1173631"/>
            <a:ext cx="7175754" cy="5105249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57" y="1755242"/>
            <a:ext cx="7172251" cy="5102758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82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HPE </a:t>
            </a:r>
            <a:r>
              <a:rPr lang="en-US" b="0" dirty="0" err="1" smtClean="0">
                <a:latin typeface="MetricHPE Light" charset="0"/>
                <a:ea typeface="MetricHPE Light" charset="0"/>
                <a:cs typeface="MetricHPE Light" charset="0"/>
              </a:rPr>
              <a:t>NewStack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87" y="2217548"/>
            <a:ext cx="6187269" cy="4640452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84" y="1687196"/>
            <a:ext cx="5767995" cy="5335396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226" y="1203142"/>
            <a:ext cx="6131774" cy="5654858"/>
          </a:xfrm>
          <a:prstGeom prst="rect">
            <a:avLst/>
          </a:prstGeom>
          <a:effectLst>
            <a:outerShdw blurRad="304800" dist="1524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8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S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peed </a:t>
            </a:r>
            <a:r>
              <a:rPr lang="en-US" b="0" dirty="0">
                <a:latin typeface="MetricHPE Light" charset="0"/>
                <a:ea typeface="MetricHPE Light" charset="0"/>
                <a:cs typeface="MetricHPE Light" charset="0"/>
              </a:rPr>
              <a:t>up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development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76417" y="4203193"/>
            <a:ext cx="7035990" cy="154838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We provide </a:t>
            </a:r>
            <a:r>
              <a:rPr lang="en-US" sz="2400" dirty="0">
                <a:latin typeface="MetricHPE Light" charset="0"/>
                <a:ea typeface="MetricHPE Light" charset="0"/>
                <a:cs typeface="MetricHPE Light" charset="0"/>
              </a:rPr>
              <a:t>all the development guidance and components along with the design resources you need to take </a:t>
            </a: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ideas </a:t>
            </a:r>
            <a:r>
              <a:rPr lang="en-US" sz="2400" dirty="0">
                <a:latin typeface="MetricHPE Light" charset="0"/>
                <a:ea typeface="MetricHPE Light" charset="0"/>
                <a:cs typeface="MetricHPE Light" charset="0"/>
              </a:rPr>
              <a:t>from concept to a real application</a:t>
            </a: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.</a:t>
            </a:r>
            <a:endParaRPr lang="en-US" sz="2400" dirty="0">
              <a:solidFill>
                <a:srgbClr val="000000"/>
              </a:solidFill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181" y="2050736"/>
            <a:ext cx="6608462" cy="12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grommet </a:t>
            </a:r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recognition</a:t>
            </a:r>
            <a:endParaRPr lang="en-US" sz="1400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4"/>
          <a:stretch/>
        </p:blipFill>
        <p:spPr>
          <a:xfrm>
            <a:off x="6174739" y="1406759"/>
            <a:ext cx="4596894" cy="261289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53121" y="1915946"/>
            <a:ext cx="2785490" cy="3501318"/>
            <a:chOff x="1853121" y="2589554"/>
            <a:chExt cx="2785490" cy="35013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121" y="2589554"/>
              <a:ext cx="2785490" cy="9525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887982" y="4379976"/>
              <a:ext cx="2715768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smtClean="0">
                  <a:latin typeface="MetricHPE" charset="0"/>
                  <a:ea typeface="MetricHPE" charset="0"/>
                  <a:cs typeface="MetricHPE" charset="0"/>
                </a:rPr>
                <a:t>2016 Tech Innovator Award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HPE HC380</a:t>
              </a:r>
              <a:endParaRPr lang="en-US" sz="2400" dirty="0">
                <a:latin typeface="MetricHPE Light" charset="0"/>
                <a:ea typeface="MetricHPE Light" charset="0"/>
                <a:cs typeface="MetricHPE Light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53121" y="5176472"/>
              <a:ext cx="2715768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 smtClean="0">
                  <a:latin typeface="MetricHPE" charset="0"/>
                  <a:ea typeface="MetricHPE" charset="0"/>
                  <a:cs typeface="MetricHPE" charset="0"/>
                </a:rPr>
                <a:t>2016 Tech Innovator Finalist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HPE </a:t>
              </a:r>
              <a:r>
                <a:rPr lang="en-US" sz="2400" dirty="0" err="1" smtClean="0">
                  <a:latin typeface="MetricHPE Light" charset="0"/>
                  <a:ea typeface="MetricHPE Light" charset="0"/>
                  <a:cs typeface="MetricHPE Light" charset="0"/>
                </a:rPr>
                <a:t>OneView</a:t>
              </a:r>
              <a:r>
                <a:rPr lang="en-US" sz="2400" dirty="0" smtClean="0">
                  <a:latin typeface="MetricHPE Light" charset="0"/>
                  <a:ea typeface="MetricHPE Light" charset="0"/>
                  <a:cs typeface="MetricHPE Light" charset="0"/>
                </a:rPr>
                <a:t> 3</a:t>
              </a:r>
              <a:endParaRPr lang="en-US" sz="2400" dirty="0">
                <a:latin typeface="MetricHPE Light" charset="0"/>
                <a:ea typeface="MetricHPE Light" charset="0"/>
                <a:cs typeface="MetricHPE Light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115302" y="4274264"/>
            <a:ext cx="271576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smtClean="0">
                <a:latin typeface="MetricHPE" charset="0"/>
                <a:ea typeface="MetricHPE" charset="0"/>
                <a:cs typeface="MetricHPE" charset="0"/>
              </a:rPr>
              <a:t>2016 Magic Quadrant Leader</a:t>
            </a:r>
          </a:p>
          <a:p>
            <a:pPr algn="ctr">
              <a:lnSpc>
                <a:spcPct val="90000"/>
              </a:lnSpc>
            </a:pP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Integrated Systems</a:t>
            </a:r>
            <a:endParaRPr lang="en-US" sz="240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1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  </a:t>
            </a:r>
            <a:r>
              <a:rPr lang="en-US" dirty="0" smtClean="0"/>
              <a:t>Adaptation </a:t>
            </a:r>
            <a:r>
              <a:rPr lang="en-US" dirty="0"/>
              <a:t>is the name of the game. Technology changes quick but the core values don’t.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t>41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88739" y="3530024"/>
            <a:ext cx="4963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Easy-to-use and useful hasn’t changed over the years.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www.grommet.io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Proving it Live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181" y="2836799"/>
            <a:ext cx="6608462" cy="12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Proving it Live</a:t>
            </a:r>
            <a:endParaRPr lang="en-US" b="0" dirty="0"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76416" y="3799650"/>
            <a:ext cx="7035990" cy="154838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All r</a:t>
            </a:r>
            <a:r>
              <a:rPr lang="en-US" sz="2400" dirty="0" smtClean="0">
                <a:latin typeface="MetricHPE Light" charset="0"/>
                <a:ea typeface="MetricHPE Light" charset="0"/>
                <a:cs typeface="MetricHPE Light" charset="0"/>
              </a:rPr>
              <a:t>esources from live demo of Image Library application can be found on Grommet’s Github: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https://</a:t>
            </a:r>
            <a:r>
              <a:rPr lang="en-US" sz="2400" b="1" dirty="0" err="1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github.com</a:t>
            </a:r>
            <a:r>
              <a:rPr lang="en-US" sz="2400" b="1" dirty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/grommet/image-library</a:t>
            </a:r>
            <a:endParaRPr lang="en-US" sz="2400" b="1" dirty="0">
              <a:solidFill>
                <a:srgbClr val="000000"/>
              </a:solidFill>
              <a:latin typeface="MetricHPE Light" charset="0"/>
              <a:ea typeface="MetricHPE Light" charset="0"/>
              <a:cs typeface="MetricHPE Light" charset="0"/>
            </a:endParaRPr>
          </a:p>
        </p:txBody>
      </p:sp>
      <p:pic>
        <p:nvPicPr>
          <p:cNvPr id="7" name="Picture Placeholder 8" descr="Group.png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b="-41"/>
          <a:stretch>
            <a:fillRect/>
          </a:stretch>
        </p:blipFill>
        <p:spPr bwMode="ltGray">
          <a:xfrm>
            <a:off x="3056485" y="1907455"/>
            <a:ext cx="6075853" cy="12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8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MetricHPE Light" charset="0"/>
                <a:ea typeface="MetricHPE Light" charset="0"/>
                <a:cs typeface="MetricHPE Light" charset="0"/>
              </a:rPr>
              <a:t>our</a:t>
            </a:r>
            <a:r>
              <a:rPr lang="en-US" dirty="0" smtClean="0"/>
              <a:t>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ackstory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451727" y="1661462"/>
            <a:ext cx="9597273" cy="4479544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Font typeface="MetricHPE Light" panose="020B0303030202060203" pitchFamily="34" charset="0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Grommet is the in-house UX team for HPE. </a:t>
            </a:r>
          </a:p>
          <a:p>
            <a:pPr>
              <a:lnSpc>
                <a:spcPct val="100000"/>
              </a:lnSpc>
              <a:spcBef>
                <a:spcPts val="1800"/>
              </a:spcBef>
              <a:buFont typeface="MetricHPE Light" panose="020B0303030202060203" pitchFamily="34" charset="0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We we’re formed to make frontend design and development easier for an engineering focused organization.</a:t>
            </a:r>
          </a:p>
          <a:p>
            <a:pPr>
              <a:lnSpc>
                <a:spcPct val="100000"/>
              </a:lnSpc>
              <a:spcBef>
                <a:spcPts val="1800"/>
              </a:spcBef>
              <a:buFont typeface="MetricHPE Light" panose="020B0303030202060203" pitchFamily="34" charset="0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The design and development tools had to be widely accessible and easy to use.</a:t>
            </a:r>
            <a:endParaRPr lang="en-US" sz="2400" dirty="0">
              <a:solidFill>
                <a:srgbClr val="000000"/>
              </a:solidFill>
              <a:latin typeface="MetricHPE Light" charset="0"/>
              <a:ea typeface="MetricHPE Light" charset="0"/>
              <a:cs typeface="MetricHPE Light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Font typeface="MetricHPE Light" panose="020B0303030202060203" pitchFamily="34" charset="0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The design language was created to help inform and strengthen the brand while being flexible enough to work in different business contexts.</a:t>
            </a:r>
          </a:p>
          <a:p>
            <a:pPr>
              <a:lnSpc>
                <a:spcPct val="100000"/>
              </a:lnSpc>
              <a:spcBef>
                <a:spcPts val="1800"/>
              </a:spcBef>
              <a:buFont typeface="MetricHPE Light" panose="020B0303030202060203" pitchFamily="34" charset="0"/>
              <a:buChar char="–"/>
            </a:pPr>
            <a:r>
              <a:rPr lang="en-US" sz="2400" dirty="0" smtClean="0">
                <a:solidFill>
                  <a:srgbClr val="000000"/>
                </a:solidFill>
                <a:latin typeface="MetricHPE Light" charset="0"/>
                <a:ea typeface="MetricHPE Light" charset="0"/>
                <a:cs typeface="MetricHPE Light" charset="0"/>
              </a:rPr>
              <a:t>The UX plays a key role in every aspect of our products and culture you see today.</a:t>
            </a:r>
          </a:p>
          <a:p>
            <a:pPr>
              <a:lnSpc>
                <a:spcPct val="100000"/>
              </a:lnSpc>
              <a:spcBef>
                <a:spcPts val="1800"/>
              </a:spcBef>
              <a:buFont typeface="Arial" charset="0"/>
              <a:buChar char="•"/>
            </a:pPr>
            <a:endParaRPr lang="en-US" sz="2400" dirty="0" smtClean="0">
              <a:solidFill>
                <a:srgbClr val="000000"/>
              </a:solidFill>
              <a:latin typeface="MetricHPE Light" charset="0"/>
              <a:ea typeface="MetricHPE Light" charset="0"/>
              <a:cs typeface="MetricHPE Light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8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E_Events_Metric_16x9_v6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Presentation9" id="{496BA9E7-2535-A04D-9285-848E1F2DCA5D}" vid="{C60AC4B8-E9A6-6343-9ADF-62FE6FFE240E}"/>
    </a:ext>
  </a:extLst>
</a:theme>
</file>

<file path=ppt/theme/theme2.xml><?xml version="1.0" encoding="utf-8"?>
<a:theme xmlns:a="http://schemas.openxmlformats.org/drawingml/2006/main" name="HPE_Standard_Metric_16x9_v6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Office Theme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5990</TotalTime>
  <Words>710</Words>
  <Application>Microsoft Macintosh PowerPoint</Application>
  <PresentationFormat>Widescreen</PresentationFormat>
  <Paragraphs>251</Paragraphs>
  <Slides>42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Helvetica</vt:lpstr>
      <vt:lpstr>MetricHPE</vt:lpstr>
      <vt:lpstr>MetricHPE Light</vt:lpstr>
      <vt:lpstr>MetricHPE Semibold</vt:lpstr>
      <vt:lpstr>Arial</vt:lpstr>
      <vt:lpstr>HPE_Events_Metric_16x9_v6</vt:lpstr>
      <vt:lpstr>HPE_Standard_Metric_16x9_v6</vt:lpstr>
      <vt:lpstr>PowerPoint Presentation</vt:lpstr>
      <vt:lpstr>Grommet</vt:lpstr>
      <vt:lpstr>What is grommet</vt:lpstr>
      <vt:lpstr>Speed up development</vt:lpstr>
      <vt:lpstr>Proving it Live</vt:lpstr>
      <vt:lpstr>Proving it Live</vt:lpstr>
      <vt:lpstr>PowerPoint Presentation</vt:lpstr>
      <vt:lpstr>our story</vt:lpstr>
      <vt:lpstr>Backstory</vt:lpstr>
      <vt:lpstr>grommet drivers</vt:lpstr>
      <vt:lpstr>grommet simple</vt:lpstr>
      <vt:lpstr>grommet elements </vt:lpstr>
      <vt:lpstr>grommet is open</vt:lpstr>
      <vt:lpstr>grommet is responsive</vt:lpstr>
      <vt:lpstr>grommet is accessible</vt:lpstr>
      <vt:lpstr>grommet is flexible</vt:lpstr>
      <vt:lpstr>grommet is a community</vt:lpstr>
      <vt:lpstr>design and develop</vt:lpstr>
      <vt:lpstr>grommet design</vt:lpstr>
      <vt:lpstr>grommet iconography</vt:lpstr>
      <vt:lpstr>grommet develop</vt:lpstr>
      <vt:lpstr>grommet live preview</vt:lpstr>
      <vt:lpstr>grommet by the numbers </vt:lpstr>
      <vt:lpstr>grommet year over year</vt:lpstr>
      <vt:lpstr>grommet downloads</vt:lpstr>
      <vt:lpstr>grommet GitHub stats</vt:lpstr>
      <vt:lpstr>grommet project costs savings*</vt:lpstr>
      <vt:lpstr>grommet overall savings</vt:lpstr>
      <vt:lpstr>grommet showcase</vt:lpstr>
      <vt:lpstr>grommet aruba profiler</vt:lpstr>
      <vt:lpstr>grommet ArcSight Investigate</vt:lpstr>
      <vt:lpstr>grommet hpe labs  www.labs.hpe.com</vt:lpstr>
      <vt:lpstr>grommet  HPE Passport</vt:lpstr>
      <vt:lpstr>grommet HPE BrandCentral   www.hpe.com/brandcentral</vt:lpstr>
      <vt:lpstr>grommet cms</vt:lpstr>
      <vt:lpstr>grommet hewlett packard pathfinder  www.hewlettpackardpathfinder.com</vt:lpstr>
      <vt:lpstr>grommet HPE hyper converged operating environment</vt:lpstr>
      <vt:lpstr>grommet drone</vt:lpstr>
      <vt:lpstr>grommet HPE NewStack</vt:lpstr>
      <vt:lpstr>grommet recognition</vt:lpstr>
      <vt:lpstr>  Adaptation is the name of the game. Technology changes quick but the core values don’t.</vt:lpstr>
      <vt:lpstr>Thank you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tracy.e.barmore@gmail.com</cp:lastModifiedBy>
  <cp:revision>78</cp:revision>
  <dcterms:modified xsi:type="dcterms:W3CDTF">2017-06-14T03:17:58Z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1852413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D7.0.2</vt:lpwstr>
  </property>
</Properties>
</file>